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312" r:id="rId3"/>
    <p:sldId id="313" r:id="rId4"/>
    <p:sldId id="292" r:id="rId5"/>
    <p:sldId id="28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288"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Font Awesome 5 Free Solid" panose="02000503000000000000" pitchFamily="2"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B9B9"/>
    <a:srgbClr val="1E73BE"/>
    <a:srgbClr val="006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7" autoAdjust="0"/>
    <p:restoredTop sz="94660"/>
  </p:normalViewPr>
  <p:slideViewPr>
    <p:cSldViewPr snapToGrid="0">
      <p:cViewPr varScale="1">
        <p:scale>
          <a:sx n="91" d="100"/>
          <a:sy n="91" d="100"/>
        </p:scale>
        <p:origin x="36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0405-1C86-4EC4-B0D0-97FE7521F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5C10876-B720-441A-A215-E3D6C9B25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D6EAEFBB-3EB4-479D-B780-F4167F949FDD}"/>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5" name="Footer Placeholder 4">
            <a:extLst>
              <a:ext uri="{FF2B5EF4-FFF2-40B4-BE49-F238E27FC236}">
                <a16:creationId xmlns:a16="http://schemas.microsoft.com/office/drawing/2014/main" id="{F730E209-D8E5-4526-9418-9F1AF7B4B2E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73FC506-5D0D-4472-9D81-E52B1F2FAABE}"/>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318264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19E4-70E8-43A7-8A05-AC1669344B4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FF5796DB-B920-4405-A58F-019386B6E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90ED8FA-8C89-435E-AADA-069F159C1FB6}"/>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5" name="Footer Placeholder 4">
            <a:extLst>
              <a:ext uri="{FF2B5EF4-FFF2-40B4-BE49-F238E27FC236}">
                <a16:creationId xmlns:a16="http://schemas.microsoft.com/office/drawing/2014/main" id="{D8F66CE9-829E-4476-BDD0-47ACA87D351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D4852B0-22E1-48D3-8A12-2643900C9045}"/>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343321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AE421D-A11B-4275-B350-A5BEB879A0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DB24A924-20C2-4480-9072-BFBB963D30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63BE2AF-F2C6-4385-8BCC-5016025B1D46}"/>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5" name="Footer Placeholder 4">
            <a:extLst>
              <a:ext uri="{FF2B5EF4-FFF2-40B4-BE49-F238E27FC236}">
                <a16:creationId xmlns:a16="http://schemas.microsoft.com/office/drawing/2014/main" id="{52FCBB41-D9CA-4605-AE06-13546860D43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DAE3F2F-3B38-409D-8EE3-268D8A58E3B4}"/>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4436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12DF-8A01-45B7-A45C-057378B30EC7}"/>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0F4AB659-1F3A-40BE-A320-7F95AE2B5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D4D0C69-8FED-47EC-80F3-C2565018CD0C}"/>
              </a:ext>
            </a:extLst>
          </p:cNvPr>
          <p:cNvSpPr>
            <a:spLocks noGrp="1"/>
          </p:cNvSpPr>
          <p:nvPr>
            <p:ph type="dt" sz="half" idx="10"/>
          </p:nvPr>
        </p:nvSpPr>
        <p:spPr/>
        <p:txBody>
          <a:bodyPr/>
          <a:lstStyle/>
          <a:p>
            <a:fld id="{23F2E9A2-4616-44F7-9C67-8F801EB1A2BE}" type="datetimeFigureOut">
              <a:rPr lang="fr-FR" smtClean="0"/>
              <a:t>06/03/2021</a:t>
            </a:fld>
            <a:endParaRPr lang="fr-FR" dirty="0"/>
          </a:p>
        </p:txBody>
      </p:sp>
      <p:sp>
        <p:nvSpPr>
          <p:cNvPr id="5" name="Footer Placeholder 4">
            <a:extLst>
              <a:ext uri="{FF2B5EF4-FFF2-40B4-BE49-F238E27FC236}">
                <a16:creationId xmlns:a16="http://schemas.microsoft.com/office/drawing/2014/main" id="{3EE71667-0629-482A-BF09-9F8CC429766A}"/>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6D2793F1-49C0-4CC9-A537-7CF1982DB6DC}"/>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237737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F987-E579-43F2-8FB4-FFA316728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8B351D5-853F-4804-97C8-A6D307E3F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62E9E1-A7B4-4612-B8A8-F0B617265947}"/>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5" name="Footer Placeholder 4">
            <a:extLst>
              <a:ext uri="{FF2B5EF4-FFF2-40B4-BE49-F238E27FC236}">
                <a16:creationId xmlns:a16="http://schemas.microsoft.com/office/drawing/2014/main" id="{B891315A-0F15-4AB2-8106-994FC62F34C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F807655-9EA1-46D8-9D9D-A0D776CA59C6}"/>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53428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6938-ECBF-4FF0-8FD3-AED571D925A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C8647781-8169-4E0F-A0C1-2AEB79E6E9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928ED812-E906-46AD-B2BE-F33247154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EE4D1146-0357-4E36-B87E-CE55DF52082B}"/>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6" name="Footer Placeholder 5">
            <a:extLst>
              <a:ext uri="{FF2B5EF4-FFF2-40B4-BE49-F238E27FC236}">
                <a16:creationId xmlns:a16="http://schemas.microsoft.com/office/drawing/2014/main" id="{B8B8AEE5-4C14-4F0C-8C45-5B048C7C5F7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D4F5FA5-D54D-4068-A158-6DD95B71BA0F}"/>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78335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BB6B-7AC8-4825-B35F-C8C5778EC092}"/>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C3FA738-C918-4359-B0D3-1B52F7832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ABA227-73E8-4AA7-97B4-7658C5B0F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9D8B220-C2CD-483B-A06B-3D8527C11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7387C2-DAA7-484D-B933-2121E94D0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2DB4C7C-5468-4697-8B0B-7C60416BBB5B}"/>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8" name="Footer Placeholder 7">
            <a:extLst>
              <a:ext uri="{FF2B5EF4-FFF2-40B4-BE49-F238E27FC236}">
                <a16:creationId xmlns:a16="http://schemas.microsoft.com/office/drawing/2014/main" id="{449285CF-368B-405B-B53F-9E0D3F5CE72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52B4F00B-D776-4D3D-B9CD-77B96267245B}"/>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284330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34E9-2812-4424-8B4B-D88FE2D98E54}"/>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1B0A3C7-6639-4567-85B7-5AF0DF1C166C}"/>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4" name="Footer Placeholder 3">
            <a:extLst>
              <a:ext uri="{FF2B5EF4-FFF2-40B4-BE49-F238E27FC236}">
                <a16:creationId xmlns:a16="http://schemas.microsoft.com/office/drawing/2014/main" id="{4A9DA79A-0FF0-4D68-A1EA-598F174F57F1}"/>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9F1AB4B6-8FF6-40E9-80C9-2DA8D83E3C5C}"/>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39092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C423EC-F251-4B43-8F3B-FF21ACAE2B54}"/>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3" name="Footer Placeholder 2">
            <a:extLst>
              <a:ext uri="{FF2B5EF4-FFF2-40B4-BE49-F238E27FC236}">
                <a16:creationId xmlns:a16="http://schemas.microsoft.com/office/drawing/2014/main" id="{74DBD27E-6FCA-4894-9C4A-93653BE3983A}"/>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AFD7CFEE-6CDC-44D6-839B-5A39F5569941}"/>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18857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9A83-00FA-4956-A80A-CDEB29652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CE19706-8C51-447D-BA9B-16C086B99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A4F3EDA2-764B-46DE-9E45-AE93553E8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EB09A-E3FA-4058-B882-F95BDC646B37}"/>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6" name="Footer Placeholder 5">
            <a:extLst>
              <a:ext uri="{FF2B5EF4-FFF2-40B4-BE49-F238E27FC236}">
                <a16:creationId xmlns:a16="http://schemas.microsoft.com/office/drawing/2014/main" id="{C646840D-8D4D-46B9-BA3B-22A5B2E8F3C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99A45F4-9ED7-4AFC-9A3C-3B73B84D1571}"/>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121824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16FA-1B2A-4343-9358-68A76B8B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54939E91-C9B0-435B-B188-C5706225A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C2BF250-29A4-49EB-96EE-27475021E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D2ED1-ED09-4BA3-B5AC-C97CBF1F2A89}"/>
              </a:ext>
            </a:extLst>
          </p:cNvPr>
          <p:cNvSpPr>
            <a:spLocks noGrp="1"/>
          </p:cNvSpPr>
          <p:nvPr>
            <p:ph type="dt" sz="half" idx="10"/>
          </p:nvPr>
        </p:nvSpPr>
        <p:spPr/>
        <p:txBody>
          <a:bodyPr/>
          <a:lstStyle/>
          <a:p>
            <a:fld id="{23F2E9A2-4616-44F7-9C67-8F801EB1A2BE}" type="datetimeFigureOut">
              <a:rPr lang="fr-FR" smtClean="0"/>
              <a:t>06/03/2021</a:t>
            </a:fld>
            <a:endParaRPr lang="fr-FR"/>
          </a:p>
        </p:txBody>
      </p:sp>
      <p:sp>
        <p:nvSpPr>
          <p:cNvPr id="6" name="Footer Placeholder 5">
            <a:extLst>
              <a:ext uri="{FF2B5EF4-FFF2-40B4-BE49-F238E27FC236}">
                <a16:creationId xmlns:a16="http://schemas.microsoft.com/office/drawing/2014/main" id="{7D545CE9-7D9E-4E17-943D-FC8773937DA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C1D374A-B368-4F27-8C20-77D76A8CDB26}"/>
              </a:ext>
            </a:extLst>
          </p:cNvPr>
          <p:cNvSpPr>
            <a:spLocks noGrp="1"/>
          </p:cNvSpPr>
          <p:nvPr>
            <p:ph type="sldNum" sz="quarter" idx="12"/>
          </p:nvPr>
        </p:nvSpPr>
        <p:spPr/>
        <p:txBody>
          <a:bodyPr/>
          <a:lstStyle/>
          <a:p>
            <a:fld id="{E4B70069-1DD4-493F-ABEA-3191E6341016}" type="slidenum">
              <a:rPr lang="fr-FR" smtClean="0"/>
              <a:t>‹#›</a:t>
            </a:fld>
            <a:endParaRPr lang="fr-FR"/>
          </a:p>
        </p:txBody>
      </p:sp>
    </p:spTree>
    <p:extLst>
      <p:ext uri="{BB962C8B-B14F-4D97-AF65-F5344CB8AC3E}">
        <p14:creationId xmlns:p14="http://schemas.microsoft.com/office/powerpoint/2010/main" val="547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17EA9-515F-4D97-9D5F-CAE005686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66E160EE-2D2D-4BEF-92FF-5D5700087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978A78E-96EF-4824-94DC-8EF03D812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2E9A2-4616-44F7-9C67-8F801EB1A2BE}" type="datetimeFigureOut">
              <a:rPr lang="fr-FR" smtClean="0"/>
              <a:t>06/03/2021</a:t>
            </a:fld>
            <a:endParaRPr lang="fr-FR"/>
          </a:p>
        </p:txBody>
      </p:sp>
      <p:sp>
        <p:nvSpPr>
          <p:cNvPr id="5" name="Footer Placeholder 4">
            <a:extLst>
              <a:ext uri="{FF2B5EF4-FFF2-40B4-BE49-F238E27FC236}">
                <a16:creationId xmlns:a16="http://schemas.microsoft.com/office/drawing/2014/main" id="{8C216320-C0FC-4974-9875-27BBF360D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a:extLst>
              <a:ext uri="{FF2B5EF4-FFF2-40B4-BE49-F238E27FC236}">
                <a16:creationId xmlns:a16="http://schemas.microsoft.com/office/drawing/2014/main" id="{F7475452-0243-4856-8993-58DB5CC5A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70069-1DD4-493F-ABEA-3191E6341016}" type="slidenum">
              <a:rPr lang="fr-FR" smtClean="0"/>
              <a:t>‹#›</a:t>
            </a:fld>
            <a:endParaRPr lang="fr-FR"/>
          </a:p>
        </p:txBody>
      </p:sp>
      <p:pic>
        <p:nvPicPr>
          <p:cNvPr id="9" name="Picture 8">
            <a:extLst>
              <a:ext uri="{FF2B5EF4-FFF2-40B4-BE49-F238E27FC236}">
                <a16:creationId xmlns:a16="http://schemas.microsoft.com/office/drawing/2014/main" id="{36F5BBD2-AFA4-4D17-8E74-36EBB9C986B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933700" y="6318833"/>
            <a:ext cx="6324600" cy="465559"/>
          </a:xfrm>
          <a:prstGeom prst="rect">
            <a:avLst/>
          </a:prstGeom>
        </p:spPr>
      </p:pic>
    </p:spTree>
    <p:extLst>
      <p:ext uri="{BB962C8B-B14F-4D97-AF65-F5344CB8AC3E}">
        <p14:creationId xmlns:p14="http://schemas.microsoft.com/office/powerpoint/2010/main" val="329239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6B6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ffiliate.rusvpn.com/click.php?ctag=a587-b443-p&amp;p2=pptwi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hyperlink" Target="https://get.surfshark.net/aff_c?offer_id=6&amp;aff_id=7670" TargetMode="External"/><Relationship Id="rId39" Type="http://schemas.openxmlformats.org/officeDocument/2006/relationships/hyperlink" Target="https://www.tunnelbear.com/account/checkout" TargetMode="External"/><Relationship Id="rId21" Type="http://schemas.openxmlformats.org/officeDocument/2006/relationships/image" Target="../media/image22.png"/><Relationship Id="rId34" Type="http://schemas.openxmlformats.org/officeDocument/2006/relationships/hyperlink" Target="https://www.avira.com/en/vpn-pro" TargetMode="External"/><Relationship Id="rId7" Type="http://schemas.openxmlformats.org/officeDocument/2006/relationships/image" Target="../media/image3.png"/><Relationship Id="rId2" Type="http://schemas.openxmlformats.org/officeDocument/2006/relationships/image" Target="../media/image6.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hyperlink" Target="https://www.ovpn.com/en?ref=wcido&amp;tm_subid1=bestvpn" TargetMode="External"/><Relationship Id="rId41" Type="http://schemas.openxmlformats.org/officeDocument/2006/relationships/hyperlink" Target="https://www.avg.com/en-ww/secure-vpn" TargetMode="Externa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24" Type="http://schemas.openxmlformats.org/officeDocument/2006/relationships/hyperlink" Target="https://www.cyberghostvpn.com/offer/dsv_rlgy0ix5g" TargetMode="External"/><Relationship Id="rId32" Type="http://schemas.openxmlformats.org/officeDocument/2006/relationships/hyperlink" Target="https://affiliate.rusvpn.com/click.php?ctag=a587-b443-p&amp;p2=pptexc" TargetMode="External"/><Relationship Id="rId37" Type="http://schemas.openxmlformats.org/officeDocument/2006/relationships/hyperlink" Target="https://get.betternet.co/?" TargetMode="External"/><Relationship Id="rId40" Type="http://schemas.openxmlformats.org/officeDocument/2006/relationships/hyperlink" Target="https://www.avast.com/secureline-vpn#pc" TargetMode="External"/><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hyperlink" Target="https://www.jdoqocy.com/click-7784673-12814518" TargetMode="External"/><Relationship Id="rId28" Type="http://schemas.openxmlformats.org/officeDocument/2006/relationships/hyperlink" Target="https://billing.ivacy.com/page/92695/6f38cc97/ENG/en-496-23" TargetMode="External"/><Relationship Id="rId36" Type="http://schemas.openxmlformats.org/officeDocument/2006/relationships/hyperlink" Target="https://hide.me/en/pricing" TargetMode="External"/><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hyperlink" Target="https://www.anrdoezrs.net/click-100128058-13886392" TargetMode="External"/><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hyperlink" Target="https://www.anrdoezrs.net/click-100137956-13891059&amp;sid=en-496-22" TargetMode="External"/><Relationship Id="rId30" Type="http://schemas.openxmlformats.org/officeDocument/2006/relationships/hyperlink" Target="https://www.tkqlhce.com/click-100128058-14410359" TargetMode="External"/><Relationship Id="rId35" Type="http://schemas.openxmlformats.org/officeDocument/2006/relationships/hyperlink" Target="https://protonvpn.com/pricing" TargetMode="External"/><Relationship Id="rId8" Type="http://schemas.openxmlformats.org/officeDocument/2006/relationships/image" Target="../media/image4.png"/><Relationship Id="rId3" Type="http://schemas.openxmlformats.org/officeDocument/2006/relationships/image" Target="../media/image5.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hyperlink" Target="https://www.expressvpn.com/" TargetMode="External"/><Relationship Id="rId33" Type="http://schemas.openxmlformats.org/officeDocument/2006/relationships/hyperlink" Target="https://www.bullguard.com/landing-pages/ppc/vpn2" TargetMode="External"/><Relationship Id="rId38" Type="http://schemas.openxmlformats.org/officeDocument/2006/relationships/hyperlink" Target="https://www.safervpn.com/prici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affiliate.rusvpn.com/click.php?ctag=a587-b443-p&amp;p2=ppt2" TargetMode="External"/><Relationship Id="rId7" Type="http://schemas.openxmlformats.org/officeDocument/2006/relationships/image" Target="../media/image3.png"/><Relationship Id="rId2" Type="http://schemas.openxmlformats.org/officeDocument/2006/relationships/hyperlink" Target="https://affiliate.rusvpn.com/click.php?ctag=a587-b443-p&amp;p2=ppt1" TargetMode="External"/><Relationship Id="rId1" Type="http://schemas.openxmlformats.org/officeDocument/2006/relationships/slideLayout" Target="../slideLayouts/slideLayout2.xml"/><Relationship Id="rId6" Type="http://schemas.openxmlformats.org/officeDocument/2006/relationships/hyperlink" Target="https://affiliate.rusvpn.com/click.php?ctag=a587-b443-p&amp;p2=ppt5" TargetMode="External"/><Relationship Id="rId5" Type="http://schemas.openxmlformats.org/officeDocument/2006/relationships/hyperlink" Target="https://affiliate.rusvpn.com/click.php?ctag=a587-b443-p&amp;p2=ppt4" TargetMode="External"/><Relationship Id="rId4" Type="http://schemas.openxmlformats.org/officeDocument/2006/relationships/hyperlink" Target="https://affiliate.rusvpn.com/click.php?ctag=a587-b443-p&amp;p2=ppt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6589CF1-E850-43BF-8F45-AD06FB98059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600" kern="1200" dirty="0">
                <a:solidFill>
                  <a:srgbClr val="FFFFFF"/>
                </a:solidFill>
                <a:latin typeface="+mj-lt"/>
                <a:ea typeface="+mj-ea"/>
                <a:cs typeface="+mj-cs"/>
              </a:rPr>
              <a:t>What Is The Best VPN Monthly Deal?</a:t>
            </a:r>
          </a:p>
        </p:txBody>
      </p:sp>
    </p:spTree>
    <p:extLst>
      <p:ext uri="{BB962C8B-B14F-4D97-AF65-F5344CB8AC3E}">
        <p14:creationId xmlns:p14="http://schemas.microsoft.com/office/powerpoint/2010/main" val="306860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OVPN pricing</a:t>
            </a:r>
          </a:p>
        </p:txBody>
      </p:sp>
      <p:pic>
        <p:nvPicPr>
          <p:cNvPr id="6" name="Content Placeholder 5">
            <a:extLst>
              <a:ext uri="{FF2B5EF4-FFF2-40B4-BE49-F238E27FC236}">
                <a16:creationId xmlns:a16="http://schemas.microsoft.com/office/drawing/2014/main" id="{2F0F1F19-7DC8-4579-AB05-B9B3EAD7F33E}"/>
              </a:ext>
            </a:extLst>
          </p:cNvPr>
          <p:cNvPicPr>
            <a:picLocks noGrp="1" noChangeAspect="1"/>
          </p:cNvPicPr>
          <p:nvPr>
            <p:ph idx="1"/>
          </p:nvPr>
        </p:nvPicPr>
        <p:blipFill>
          <a:blip r:embed="rId2"/>
          <a:stretch>
            <a:fillRect/>
          </a:stretch>
        </p:blipFill>
        <p:spPr>
          <a:xfrm>
            <a:off x="1870808" y="1675227"/>
            <a:ext cx="8450384" cy="4394199"/>
          </a:xfrm>
          <a:prstGeom prst="rect">
            <a:avLst/>
          </a:prstGeom>
        </p:spPr>
      </p:pic>
    </p:spTree>
    <p:extLst>
      <p:ext uri="{BB962C8B-B14F-4D97-AF65-F5344CB8AC3E}">
        <p14:creationId xmlns:p14="http://schemas.microsoft.com/office/powerpoint/2010/main" val="21574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SaferVPN</a:t>
            </a:r>
            <a:r>
              <a:rPr lang="en-US" sz="3200" kern="1200" dirty="0">
                <a:solidFill>
                  <a:schemeClr val="bg1"/>
                </a:solidFill>
                <a:latin typeface="+mj-lt"/>
                <a:ea typeface="+mj-ea"/>
                <a:cs typeface="+mj-cs"/>
              </a:rPr>
              <a:t> pricing</a:t>
            </a:r>
          </a:p>
        </p:txBody>
      </p:sp>
      <p:pic>
        <p:nvPicPr>
          <p:cNvPr id="7" name="Content Placeholder 6">
            <a:extLst>
              <a:ext uri="{FF2B5EF4-FFF2-40B4-BE49-F238E27FC236}">
                <a16:creationId xmlns:a16="http://schemas.microsoft.com/office/drawing/2014/main" id="{8299E64B-9131-4852-814A-5E74797BA206}"/>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391584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VyprVPN</a:t>
            </a:r>
            <a:r>
              <a:rPr lang="en-US" sz="3200" kern="1200" dirty="0">
                <a:solidFill>
                  <a:schemeClr val="bg1"/>
                </a:solidFill>
                <a:latin typeface="+mj-lt"/>
                <a:ea typeface="+mj-ea"/>
                <a:cs typeface="+mj-cs"/>
              </a:rPr>
              <a:t> pricing</a:t>
            </a:r>
          </a:p>
        </p:txBody>
      </p:sp>
      <p:pic>
        <p:nvPicPr>
          <p:cNvPr id="6" name="Content Placeholder 5">
            <a:extLst>
              <a:ext uri="{FF2B5EF4-FFF2-40B4-BE49-F238E27FC236}">
                <a16:creationId xmlns:a16="http://schemas.microsoft.com/office/drawing/2014/main" id="{5E4D88AA-9AA7-40DC-AEA8-1B2EC225D694}"/>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399950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TunnelBear</a:t>
            </a:r>
            <a:r>
              <a:rPr lang="en-US" sz="3200" kern="1200" dirty="0">
                <a:solidFill>
                  <a:schemeClr val="bg1"/>
                </a:solidFill>
                <a:latin typeface="+mj-lt"/>
                <a:ea typeface="+mj-ea"/>
                <a:cs typeface="+mj-cs"/>
              </a:rPr>
              <a:t> pricing</a:t>
            </a:r>
          </a:p>
        </p:txBody>
      </p:sp>
      <p:pic>
        <p:nvPicPr>
          <p:cNvPr id="7" name="Content Placeholder 6">
            <a:extLst>
              <a:ext uri="{FF2B5EF4-FFF2-40B4-BE49-F238E27FC236}">
                <a16:creationId xmlns:a16="http://schemas.microsoft.com/office/drawing/2014/main" id="{E9AC6C88-5350-4D76-991A-FAB65AB6E81E}"/>
              </a:ext>
            </a:extLst>
          </p:cNvPr>
          <p:cNvPicPr>
            <a:picLocks noGrp="1" noChangeAspect="1"/>
          </p:cNvPicPr>
          <p:nvPr>
            <p:ph idx="1"/>
          </p:nvPr>
        </p:nvPicPr>
        <p:blipFill>
          <a:blip r:embed="rId2"/>
          <a:stretch>
            <a:fillRect/>
          </a:stretch>
        </p:blipFill>
        <p:spPr>
          <a:xfrm>
            <a:off x="1870808" y="1675227"/>
            <a:ext cx="8450384" cy="4394199"/>
          </a:xfrm>
          <a:prstGeom prst="rect">
            <a:avLst/>
          </a:prstGeom>
        </p:spPr>
      </p:pic>
    </p:spTree>
    <p:extLst>
      <p:ext uri="{BB962C8B-B14F-4D97-AF65-F5344CB8AC3E}">
        <p14:creationId xmlns:p14="http://schemas.microsoft.com/office/powerpoint/2010/main" val="45114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NordVPN</a:t>
            </a:r>
            <a:r>
              <a:rPr lang="en-US" sz="3200" kern="1200" dirty="0">
                <a:solidFill>
                  <a:schemeClr val="bg1"/>
                </a:solidFill>
                <a:latin typeface="+mj-lt"/>
                <a:ea typeface="+mj-ea"/>
                <a:cs typeface="+mj-cs"/>
              </a:rPr>
              <a:t> pricing</a:t>
            </a:r>
          </a:p>
        </p:txBody>
      </p:sp>
      <p:pic>
        <p:nvPicPr>
          <p:cNvPr id="6" name="Content Placeholder 5">
            <a:extLst>
              <a:ext uri="{FF2B5EF4-FFF2-40B4-BE49-F238E27FC236}">
                <a16:creationId xmlns:a16="http://schemas.microsoft.com/office/drawing/2014/main" id="{174580AD-5E4B-40CE-9909-EC953C38C673}"/>
              </a:ext>
            </a:extLst>
          </p:cNvPr>
          <p:cNvPicPr>
            <a:picLocks noGrp="1" noChangeAspect="1"/>
          </p:cNvPicPr>
          <p:nvPr>
            <p:ph idx="1"/>
          </p:nvPr>
        </p:nvPicPr>
        <p:blipFill>
          <a:blip r:embed="rId2"/>
          <a:stretch>
            <a:fillRect/>
          </a:stretch>
        </p:blipFill>
        <p:spPr>
          <a:xfrm>
            <a:off x="1870808" y="1675227"/>
            <a:ext cx="8450384" cy="4394199"/>
          </a:xfrm>
          <a:prstGeom prst="rect">
            <a:avLst/>
          </a:prstGeom>
        </p:spPr>
      </p:pic>
    </p:spTree>
    <p:extLst>
      <p:ext uri="{BB962C8B-B14F-4D97-AF65-F5344CB8AC3E}">
        <p14:creationId xmlns:p14="http://schemas.microsoft.com/office/powerpoint/2010/main" val="111037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PureVPN</a:t>
            </a:r>
            <a:r>
              <a:rPr lang="en-US" sz="3200" kern="1200" dirty="0">
                <a:solidFill>
                  <a:schemeClr val="bg1"/>
                </a:solidFill>
                <a:latin typeface="+mj-lt"/>
                <a:ea typeface="+mj-ea"/>
                <a:cs typeface="+mj-cs"/>
              </a:rPr>
              <a:t> pricing</a:t>
            </a:r>
          </a:p>
        </p:txBody>
      </p:sp>
      <p:pic>
        <p:nvPicPr>
          <p:cNvPr id="7" name="Content Placeholder 6">
            <a:extLst>
              <a:ext uri="{FF2B5EF4-FFF2-40B4-BE49-F238E27FC236}">
                <a16:creationId xmlns:a16="http://schemas.microsoft.com/office/drawing/2014/main" id="{6DE83009-AEF3-4246-9BAE-DAB1F905E6CE}"/>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417700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VPN Proxy Master pricing</a:t>
            </a:r>
          </a:p>
        </p:txBody>
      </p:sp>
      <p:pic>
        <p:nvPicPr>
          <p:cNvPr id="6" name="Content Placeholder 5">
            <a:extLst>
              <a:ext uri="{FF2B5EF4-FFF2-40B4-BE49-F238E27FC236}">
                <a16:creationId xmlns:a16="http://schemas.microsoft.com/office/drawing/2014/main" id="{70ECD23A-AE05-473D-AA26-B7CEEF9F0C86}"/>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684924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Avira Phantom VPN PRO pricing</a:t>
            </a:r>
          </a:p>
        </p:txBody>
      </p:sp>
      <p:pic>
        <p:nvPicPr>
          <p:cNvPr id="7" name="Content Placeholder 6">
            <a:extLst>
              <a:ext uri="{FF2B5EF4-FFF2-40B4-BE49-F238E27FC236}">
                <a16:creationId xmlns:a16="http://schemas.microsoft.com/office/drawing/2014/main" id="{C26E8194-3ECA-46B1-B4F6-01AFA0EF1926}"/>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41472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BullGuard VPN pricing</a:t>
            </a:r>
          </a:p>
        </p:txBody>
      </p:sp>
      <p:pic>
        <p:nvPicPr>
          <p:cNvPr id="6" name="Content Placeholder 5">
            <a:extLst>
              <a:ext uri="{FF2B5EF4-FFF2-40B4-BE49-F238E27FC236}">
                <a16:creationId xmlns:a16="http://schemas.microsoft.com/office/drawing/2014/main" id="{CE025C97-0F9B-492B-B08C-1B5EB3580CC9}"/>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2181560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Proton VPN pricing</a:t>
            </a:r>
          </a:p>
        </p:txBody>
      </p:sp>
      <p:pic>
        <p:nvPicPr>
          <p:cNvPr id="7" name="Content Placeholder 6">
            <a:extLst>
              <a:ext uri="{FF2B5EF4-FFF2-40B4-BE49-F238E27FC236}">
                <a16:creationId xmlns:a16="http://schemas.microsoft.com/office/drawing/2014/main" id="{13251D05-CCB9-4012-AECB-43139D64D987}"/>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55841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GB" sz="3200" kern="1200" dirty="0">
                <a:solidFill>
                  <a:srgbClr val="FFFFFF"/>
                </a:solidFill>
                <a:latin typeface="+mj-lt"/>
                <a:ea typeface="+mj-ea"/>
                <a:cs typeface="+mj-cs"/>
              </a:rPr>
              <a:t>VPN Olympics </a:t>
            </a:r>
            <a:r>
              <a:rPr lang="fr-FR" sz="3200" dirty="0">
                <a:solidFill>
                  <a:srgbClr val="FFFFFF"/>
                </a:solidFill>
                <a:latin typeface="Font Awesome 5 Free Solid" panose="02000503000000000000" pitchFamily="2" charset="0"/>
              </a:rPr>
              <a:t></a:t>
            </a:r>
            <a:r>
              <a:rPr lang="en-GB" sz="3200" kern="1200" dirty="0">
                <a:solidFill>
                  <a:srgbClr val="FFFFFF"/>
                </a:solidFill>
                <a:latin typeface="+mj-lt"/>
                <a:ea typeface="+mj-ea"/>
                <a:cs typeface="+mj-cs"/>
              </a:rPr>
              <a:t> : Background</a:t>
            </a:r>
          </a:p>
        </p:txBody>
      </p:sp>
      <p:sp>
        <p:nvSpPr>
          <p:cNvPr id="17" name="Content Placeholder 2">
            <a:extLst>
              <a:ext uri="{FF2B5EF4-FFF2-40B4-BE49-F238E27FC236}">
                <a16:creationId xmlns:a16="http://schemas.microsoft.com/office/drawing/2014/main" id="{76C2FF68-D9FC-4032-BF29-28C7A09D268B}"/>
              </a:ext>
            </a:extLst>
          </p:cNvPr>
          <p:cNvSpPr>
            <a:spLocks noGrp="1"/>
          </p:cNvSpPr>
          <p:nvPr>
            <p:ph idx="1"/>
          </p:nvPr>
        </p:nvSpPr>
        <p:spPr>
          <a:xfrm>
            <a:off x="838200" y="2228676"/>
            <a:ext cx="10515600" cy="3215779"/>
          </a:xfrm>
        </p:spPr>
        <p:txBody>
          <a:bodyPr>
            <a:normAutofit fontScale="92500"/>
          </a:bodyPr>
          <a:lstStyle/>
          <a:p>
            <a:r>
              <a:rPr lang="en-GB" sz="1400" dirty="0"/>
              <a:t>In a quest to find the Best VPN </a:t>
            </a:r>
            <a:r>
              <a:rPr lang="fr-FR" sz="1800" dirty="0">
                <a:latin typeface="Font Awesome 5 Free Solid" panose="02000503000000000000" pitchFamily="2" charset="0"/>
              </a:rPr>
              <a:t></a:t>
            </a:r>
            <a:r>
              <a:rPr lang="en-GB" sz="1400" dirty="0"/>
              <a:t> Monthly Deal among the best VPN </a:t>
            </a:r>
            <a:r>
              <a:rPr lang="fr-FR" sz="1800" dirty="0">
                <a:latin typeface="Font Awesome 5 Free Solid" panose="02000503000000000000" pitchFamily="2" charset="0"/>
              </a:rPr>
              <a:t></a:t>
            </a:r>
            <a:r>
              <a:rPr lang="en-GB" sz="1400" dirty="0"/>
              <a:t> services available now, we compared the offers from 19 different VPN </a:t>
            </a:r>
            <a:r>
              <a:rPr lang="fr-FR" sz="1800" dirty="0">
                <a:latin typeface="Font Awesome 5 Free Solid" panose="02000503000000000000" pitchFamily="2" charset="0"/>
              </a:rPr>
              <a:t></a:t>
            </a:r>
            <a:r>
              <a:rPr lang="en-GB" sz="1400" dirty="0"/>
              <a:t> best providers and tried to understand what are the best VPN monthly deals for their various offers, for which the most popular ones are monthly VPN subscription, 12 months / annual VPN subscription, and 3 years / 36 months subscription.</a:t>
            </a:r>
          </a:p>
          <a:p>
            <a:r>
              <a:rPr lang="en-GB" sz="1400" dirty="0"/>
              <a:t>But other options offered by several VPN services are 3 months subscription, 6 months subscription, 18 months subscription or even 2 years subscription.</a:t>
            </a:r>
          </a:p>
          <a:p>
            <a:r>
              <a:rPr lang="en-GB" sz="1400" dirty="0"/>
              <a:t>Therefore, on top of including a check for the best deal for all these categories, we also included an average VPN </a:t>
            </a:r>
            <a:r>
              <a:rPr lang="fr-FR" sz="1800" dirty="0">
                <a:latin typeface="Font Awesome 5 Free Solid" panose="02000503000000000000" pitchFamily="2" charset="0"/>
              </a:rPr>
              <a:t></a:t>
            </a:r>
            <a:r>
              <a:rPr lang="en-GB" sz="1400" dirty="0"/>
              <a:t> monthly deal price for all of them in the competition, which also helped to rank them among each other even when they did not win any best VPN monthly deal medal in any category.</a:t>
            </a:r>
          </a:p>
          <a:p>
            <a:r>
              <a:rPr lang="en-GB" sz="1400" dirty="0"/>
              <a:t>When a provider didn't offer the exact subscription, we took in consideration the price offered for the closest subscription - and when they had no offer at all for a monthly deal, we had to count it as a $99 deal to take them off the competition, as then cannot even compete with other VPNs that are offering this service.</a:t>
            </a:r>
          </a:p>
          <a:p>
            <a:r>
              <a:rPr lang="en-GB" sz="1400" dirty="0"/>
              <a:t>Offers taken in consideration are the standard ones, punctual deals and special discounts are discarded.</a:t>
            </a:r>
          </a:p>
          <a:p>
            <a:r>
              <a:rPr lang="en-GB" sz="1400" dirty="0"/>
              <a:t>We checked the VPN </a:t>
            </a:r>
            <a:r>
              <a:rPr lang="fr-FR" sz="1800" dirty="0">
                <a:latin typeface="Font Awesome 5 Free Solid" panose="02000503000000000000" pitchFamily="2" charset="0"/>
              </a:rPr>
              <a:t> </a:t>
            </a:r>
            <a:r>
              <a:rPr lang="en-GB" sz="1400" dirty="0"/>
              <a:t>with the most wins, and compared them like Olympics would, thus creating this Best VPN monthly deal Olympics comparison, and results are right below.</a:t>
            </a:r>
            <a:endParaRPr lang="en-US" sz="1400" dirty="0"/>
          </a:p>
        </p:txBody>
      </p:sp>
    </p:spTree>
    <p:extLst>
      <p:ext uri="{BB962C8B-B14F-4D97-AF65-F5344CB8AC3E}">
        <p14:creationId xmlns:p14="http://schemas.microsoft.com/office/powerpoint/2010/main" val="196255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Hide.me pricing</a:t>
            </a:r>
          </a:p>
        </p:txBody>
      </p:sp>
      <p:pic>
        <p:nvPicPr>
          <p:cNvPr id="6" name="Content Placeholder 5">
            <a:extLst>
              <a:ext uri="{FF2B5EF4-FFF2-40B4-BE49-F238E27FC236}">
                <a16:creationId xmlns:a16="http://schemas.microsoft.com/office/drawing/2014/main" id="{FFD517B7-DEDF-40EF-B8CE-2609999923E1}"/>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87657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ExpressVPN</a:t>
            </a:r>
            <a:r>
              <a:rPr lang="en-US" sz="3200" kern="1200" dirty="0">
                <a:solidFill>
                  <a:schemeClr val="bg1"/>
                </a:solidFill>
                <a:latin typeface="+mj-lt"/>
                <a:ea typeface="+mj-ea"/>
                <a:cs typeface="+mj-cs"/>
              </a:rPr>
              <a:t> pricing</a:t>
            </a:r>
          </a:p>
        </p:txBody>
      </p:sp>
      <p:pic>
        <p:nvPicPr>
          <p:cNvPr id="7" name="Content Placeholder 6">
            <a:extLst>
              <a:ext uri="{FF2B5EF4-FFF2-40B4-BE49-F238E27FC236}">
                <a16:creationId xmlns:a16="http://schemas.microsoft.com/office/drawing/2014/main" id="{FF915F0B-FB02-4423-8F4E-C15BEF514585}"/>
              </a:ext>
            </a:extLst>
          </p:cNvPr>
          <p:cNvPicPr>
            <a:picLocks noGrp="1" noChangeAspect="1"/>
          </p:cNvPicPr>
          <p:nvPr>
            <p:ph idx="1"/>
          </p:nvPr>
        </p:nvPicPr>
        <p:blipFill>
          <a:blip r:embed="rId2"/>
          <a:stretch>
            <a:fillRect/>
          </a:stretch>
        </p:blipFill>
        <p:spPr>
          <a:xfrm>
            <a:off x="1870808" y="1675227"/>
            <a:ext cx="8450384" cy="4394199"/>
          </a:xfrm>
          <a:prstGeom prst="rect">
            <a:avLst/>
          </a:prstGeom>
        </p:spPr>
      </p:pic>
    </p:spTree>
    <p:extLst>
      <p:ext uri="{BB962C8B-B14F-4D97-AF65-F5344CB8AC3E}">
        <p14:creationId xmlns:p14="http://schemas.microsoft.com/office/powerpoint/2010/main" val="394747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Betternet</a:t>
            </a:r>
            <a:r>
              <a:rPr lang="en-US" sz="3200" kern="1200" dirty="0">
                <a:solidFill>
                  <a:schemeClr val="bg1"/>
                </a:solidFill>
                <a:latin typeface="+mj-lt"/>
                <a:ea typeface="+mj-ea"/>
                <a:cs typeface="+mj-cs"/>
              </a:rPr>
              <a:t> pricing</a:t>
            </a:r>
          </a:p>
        </p:txBody>
      </p:sp>
      <p:pic>
        <p:nvPicPr>
          <p:cNvPr id="6" name="Content Placeholder 5">
            <a:extLst>
              <a:ext uri="{FF2B5EF4-FFF2-40B4-BE49-F238E27FC236}">
                <a16:creationId xmlns:a16="http://schemas.microsoft.com/office/drawing/2014/main" id="{A7DB8E96-BC83-42DA-AA64-E709ED15E86B}"/>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261573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Avast </a:t>
            </a:r>
            <a:r>
              <a:rPr lang="en-US" sz="3200" kern="1200" dirty="0" err="1">
                <a:solidFill>
                  <a:schemeClr val="bg1"/>
                </a:solidFill>
                <a:latin typeface="+mj-lt"/>
                <a:ea typeface="+mj-ea"/>
                <a:cs typeface="+mj-cs"/>
              </a:rPr>
              <a:t>SecureLine</a:t>
            </a:r>
            <a:r>
              <a:rPr lang="en-US" sz="3200" kern="1200" dirty="0">
                <a:solidFill>
                  <a:schemeClr val="bg1"/>
                </a:solidFill>
                <a:latin typeface="+mj-lt"/>
                <a:ea typeface="+mj-ea"/>
                <a:cs typeface="+mj-cs"/>
              </a:rPr>
              <a:t> VPN pricing</a:t>
            </a:r>
          </a:p>
        </p:txBody>
      </p:sp>
      <p:pic>
        <p:nvPicPr>
          <p:cNvPr id="7" name="Content Placeholder 6">
            <a:extLst>
              <a:ext uri="{FF2B5EF4-FFF2-40B4-BE49-F238E27FC236}">
                <a16:creationId xmlns:a16="http://schemas.microsoft.com/office/drawing/2014/main" id="{FEF3C769-E2FF-44F8-BB4D-16BAF31AD0BA}"/>
              </a:ext>
            </a:extLst>
          </p:cNvPr>
          <p:cNvPicPr>
            <a:picLocks noGrp="1" noChangeAspect="1"/>
          </p:cNvPicPr>
          <p:nvPr>
            <p:ph idx="1"/>
          </p:nvPr>
        </p:nvPicPr>
        <p:blipFill>
          <a:blip r:embed="rId2"/>
          <a:stretch>
            <a:fillRect/>
          </a:stretch>
        </p:blipFill>
        <p:spPr>
          <a:xfrm>
            <a:off x="1766740" y="1675227"/>
            <a:ext cx="8658520" cy="4394199"/>
          </a:xfrm>
          <a:prstGeom prst="rect">
            <a:avLst/>
          </a:prstGeom>
        </p:spPr>
      </p:pic>
    </p:spTree>
    <p:extLst>
      <p:ext uri="{BB962C8B-B14F-4D97-AF65-F5344CB8AC3E}">
        <p14:creationId xmlns:p14="http://schemas.microsoft.com/office/powerpoint/2010/main" val="335932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AVG Secure VPN pricing</a:t>
            </a:r>
          </a:p>
        </p:txBody>
      </p:sp>
      <p:pic>
        <p:nvPicPr>
          <p:cNvPr id="6" name="Content Placeholder 5">
            <a:extLst>
              <a:ext uri="{FF2B5EF4-FFF2-40B4-BE49-F238E27FC236}">
                <a16:creationId xmlns:a16="http://schemas.microsoft.com/office/drawing/2014/main" id="{B9DE1CE6-8FC8-4637-A54D-82D27FDD8C7D}"/>
              </a:ext>
            </a:extLst>
          </p:cNvPr>
          <p:cNvPicPr>
            <a:picLocks noGrp="1" noChangeAspect="1"/>
          </p:cNvPicPr>
          <p:nvPr>
            <p:ph idx="1"/>
          </p:nvPr>
        </p:nvPicPr>
        <p:blipFill>
          <a:blip r:embed="rId2"/>
          <a:stretch>
            <a:fillRect/>
          </a:stretch>
        </p:blipFill>
        <p:spPr>
          <a:xfrm>
            <a:off x="1787963" y="1675227"/>
            <a:ext cx="8616074" cy="4394199"/>
          </a:xfrm>
          <a:prstGeom prst="rect">
            <a:avLst/>
          </a:prstGeom>
        </p:spPr>
      </p:pic>
    </p:spTree>
    <p:extLst>
      <p:ext uri="{BB962C8B-B14F-4D97-AF65-F5344CB8AC3E}">
        <p14:creationId xmlns:p14="http://schemas.microsoft.com/office/powerpoint/2010/main" val="174117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0523D-4A47-4ED0-92BD-4676FB08D6C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Best VPN</a:t>
            </a:r>
          </a:p>
        </p:txBody>
      </p:sp>
      <p:pic>
        <p:nvPicPr>
          <p:cNvPr id="5" name="Picture 4">
            <a:extLst>
              <a:ext uri="{FF2B5EF4-FFF2-40B4-BE49-F238E27FC236}">
                <a16:creationId xmlns:a16="http://schemas.microsoft.com/office/drawing/2014/main" id="{2D305C10-E8D5-4F49-8B57-4388083B9C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83296" y="643466"/>
            <a:ext cx="5568739" cy="5568739"/>
          </a:xfrm>
          <a:prstGeom prst="rect">
            <a:avLst/>
          </a:prstGeom>
        </p:spPr>
      </p:pic>
    </p:spTree>
    <p:extLst>
      <p:ext uri="{BB962C8B-B14F-4D97-AF65-F5344CB8AC3E}">
        <p14:creationId xmlns:p14="http://schemas.microsoft.com/office/powerpoint/2010/main" val="372876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GB" sz="3200" kern="1200" dirty="0">
                <a:solidFill>
                  <a:srgbClr val="FFFFFF"/>
                </a:solidFill>
                <a:latin typeface="+mj-lt"/>
                <a:ea typeface="+mj-ea"/>
                <a:cs typeface="+mj-cs"/>
              </a:rPr>
              <a:t>VPN Olympics </a:t>
            </a:r>
            <a:r>
              <a:rPr lang="fr-FR" sz="3200" dirty="0">
                <a:solidFill>
                  <a:srgbClr val="FFFFFF"/>
                </a:solidFill>
                <a:latin typeface="Font Awesome 5 Free Solid" panose="02000503000000000000" pitchFamily="2" charset="0"/>
              </a:rPr>
              <a:t></a:t>
            </a:r>
            <a:r>
              <a:rPr lang="en-GB" sz="3200" kern="1200" dirty="0">
                <a:solidFill>
                  <a:srgbClr val="FFFFFF"/>
                </a:solidFill>
                <a:latin typeface="+mj-lt"/>
                <a:ea typeface="+mj-ea"/>
                <a:cs typeface="+mj-cs"/>
              </a:rPr>
              <a:t> : What Is The Best VPN Monthly Deal?</a:t>
            </a:r>
          </a:p>
        </p:txBody>
      </p:sp>
      <p:sp>
        <p:nvSpPr>
          <p:cNvPr id="7" name="Rectangle 6">
            <a:extLst>
              <a:ext uri="{FF2B5EF4-FFF2-40B4-BE49-F238E27FC236}">
                <a16:creationId xmlns:a16="http://schemas.microsoft.com/office/drawing/2014/main" id="{47793B9E-A04C-43C5-AEA3-3E0158B4D7D5}"/>
              </a:ext>
            </a:extLst>
          </p:cNvPr>
          <p:cNvSpPr/>
          <p:nvPr/>
        </p:nvSpPr>
        <p:spPr>
          <a:xfrm>
            <a:off x="6981619" y="5144734"/>
            <a:ext cx="1791611" cy="898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600"/>
              </a:spcAft>
            </a:pPr>
            <a:r>
              <a:rPr lang="fr-FR" sz="5000"/>
              <a:t>3</a:t>
            </a:r>
          </a:p>
        </p:txBody>
      </p:sp>
      <p:sp>
        <p:nvSpPr>
          <p:cNvPr id="8" name="Rectangle 7">
            <a:extLst>
              <a:ext uri="{FF2B5EF4-FFF2-40B4-BE49-F238E27FC236}">
                <a16:creationId xmlns:a16="http://schemas.microsoft.com/office/drawing/2014/main" id="{190A7DA2-4D60-4CFB-994D-1D3C00050EDE}"/>
              </a:ext>
            </a:extLst>
          </p:cNvPr>
          <p:cNvSpPr/>
          <p:nvPr/>
        </p:nvSpPr>
        <p:spPr>
          <a:xfrm>
            <a:off x="5190007" y="3533850"/>
            <a:ext cx="1791611" cy="25095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600"/>
              </a:spcAft>
            </a:pPr>
            <a:r>
              <a:rPr lang="fr-FR" sz="5000" b="1"/>
              <a:t>1</a:t>
            </a:r>
          </a:p>
        </p:txBody>
      </p:sp>
      <p:sp>
        <p:nvSpPr>
          <p:cNvPr id="9" name="Rectangle 8">
            <a:extLst>
              <a:ext uri="{FF2B5EF4-FFF2-40B4-BE49-F238E27FC236}">
                <a16:creationId xmlns:a16="http://schemas.microsoft.com/office/drawing/2014/main" id="{B1B0B7D7-932A-4922-9FD4-8BBFD029589E}"/>
              </a:ext>
            </a:extLst>
          </p:cNvPr>
          <p:cNvSpPr/>
          <p:nvPr/>
        </p:nvSpPr>
        <p:spPr>
          <a:xfrm>
            <a:off x="3398396" y="4339732"/>
            <a:ext cx="1791611" cy="170366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600"/>
              </a:spcAft>
            </a:pPr>
            <a:r>
              <a:rPr lang="fr-FR" sz="5000" b="1"/>
              <a:t>2</a:t>
            </a:r>
          </a:p>
        </p:txBody>
      </p:sp>
      <p:sp>
        <p:nvSpPr>
          <p:cNvPr id="10" name="TextBox 9">
            <a:extLst>
              <a:ext uri="{FF2B5EF4-FFF2-40B4-BE49-F238E27FC236}">
                <a16:creationId xmlns:a16="http://schemas.microsoft.com/office/drawing/2014/main" id="{AE08269F-A852-4E39-9EE0-E8F0E4DC02AE}"/>
              </a:ext>
            </a:extLst>
          </p:cNvPr>
          <p:cNvSpPr txBox="1"/>
          <p:nvPr/>
        </p:nvSpPr>
        <p:spPr>
          <a:xfrm>
            <a:off x="5333254" y="1413162"/>
            <a:ext cx="1523734" cy="1325563"/>
          </a:xfrm>
          <a:prstGeom prst="rect">
            <a:avLst/>
          </a:prstGeom>
          <a:noFill/>
        </p:spPr>
        <p:txBody>
          <a:bodyPr wrap="square" rtlCol="0">
            <a:noAutofit/>
          </a:bodyPr>
          <a:lstStyle/>
          <a:p>
            <a:pPr>
              <a:lnSpc>
                <a:spcPct val="90000"/>
              </a:lnSpc>
              <a:spcAft>
                <a:spcPts val="600"/>
              </a:spcAft>
            </a:pPr>
            <a:r>
              <a:rPr lang="fr-FR" sz="9600" dirty="0">
                <a:solidFill>
                  <a:schemeClr val="accent4">
                    <a:lumMod val="60000"/>
                    <a:lumOff val="40000"/>
                  </a:schemeClr>
                </a:solidFill>
                <a:latin typeface="Font Awesome 5 Free Solid" panose="02000503000000000000" pitchFamily="2" charset="0"/>
              </a:rPr>
              <a:t></a:t>
            </a:r>
            <a:endParaRPr lang="fr-FR" sz="9600" dirty="0"/>
          </a:p>
        </p:txBody>
      </p:sp>
      <p:sp>
        <p:nvSpPr>
          <p:cNvPr id="11" name="TextBox 10">
            <a:extLst>
              <a:ext uri="{FF2B5EF4-FFF2-40B4-BE49-F238E27FC236}">
                <a16:creationId xmlns:a16="http://schemas.microsoft.com/office/drawing/2014/main" id="{4EF2EB88-AA77-496A-B270-D8920F2CDB02}"/>
              </a:ext>
            </a:extLst>
          </p:cNvPr>
          <p:cNvSpPr txBox="1"/>
          <p:nvPr/>
        </p:nvSpPr>
        <p:spPr>
          <a:xfrm>
            <a:off x="3753471" y="2725665"/>
            <a:ext cx="1080752" cy="1325563"/>
          </a:xfrm>
          <a:prstGeom prst="rect">
            <a:avLst/>
          </a:prstGeom>
          <a:noFill/>
        </p:spPr>
        <p:txBody>
          <a:bodyPr wrap="square" rtlCol="0">
            <a:noAutofit/>
          </a:bodyPr>
          <a:lstStyle/>
          <a:p>
            <a:pPr>
              <a:lnSpc>
                <a:spcPct val="90000"/>
              </a:lnSpc>
              <a:spcAft>
                <a:spcPts val="600"/>
              </a:spcAft>
            </a:pPr>
            <a:r>
              <a:rPr lang="fr-FR" sz="6600" dirty="0">
                <a:solidFill>
                  <a:schemeClr val="accent3">
                    <a:lumMod val="60000"/>
                    <a:lumOff val="40000"/>
                  </a:schemeClr>
                </a:solidFill>
                <a:latin typeface="Font Awesome 5 Free Solid" panose="02000503000000000000" pitchFamily="2" charset="0"/>
              </a:rPr>
              <a:t></a:t>
            </a:r>
            <a:endParaRPr lang="fr-FR" sz="6600" dirty="0">
              <a:solidFill>
                <a:schemeClr val="accent3">
                  <a:lumMod val="60000"/>
                  <a:lumOff val="40000"/>
                </a:schemeClr>
              </a:solidFill>
            </a:endParaRPr>
          </a:p>
        </p:txBody>
      </p:sp>
      <p:sp>
        <p:nvSpPr>
          <p:cNvPr id="12" name="TextBox 11">
            <a:extLst>
              <a:ext uri="{FF2B5EF4-FFF2-40B4-BE49-F238E27FC236}">
                <a16:creationId xmlns:a16="http://schemas.microsoft.com/office/drawing/2014/main" id="{DD932654-1ED1-4964-8559-AD3B9332CDC9}"/>
              </a:ext>
            </a:extLst>
          </p:cNvPr>
          <p:cNvSpPr txBox="1"/>
          <p:nvPr/>
        </p:nvSpPr>
        <p:spPr>
          <a:xfrm>
            <a:off x="7498924" y="3910449"/>
            <a:ext cx="684237" cy="1325563"/>
          </a:xfrm>
          <a:prstGeom prst="rect">
            <a:avLst/>
          </a:prstGeom>
          <a:noFill/>
        </p:spPr>
        <p:txBody>
          <a:bodyPr wrap="square" rtlCol="0">
            <a:noAutofit/>
          </a:bodyPr>
          <a:lstStyle/>
          <a:p>
            <a:pPr>
              <a:lnSpc>
                <a:spcPct val="90000"/>
              </a:lnSpc>
              <a:spcAft>
                <a:spcPts val="600"/>
              </a:spcAft>
            </a:pPr>
            <a:r>
              <a:rPr lang="fr-FR" sz="3600" dirty="0">
                <a:solidFill>
                  <a:schemeClr val="accent2">
                    <a:lumMod val="60000"/>
                    <a:lumOff val="40000"/>
                  </a:schemeClr>
                </a:solidFill>
                <a:latin typeface="Font Awesome 5 Free Solid" panose="02000503000000000000" pitchFamily="2" charset="0"/>
              </a:rPr>
              <a:t></a:t>
            </a:r>
            <a:endParaRPr lang="fr-FR" sz="3600" dirty="0">
              <a:solidFill>
                <a:schemeClr val="accent2">
                  <a:lumMod val="60000"/>
                  <a:lumOff val="40000"/>
                </a:schemeClr>
              </a:solidFill>
            </a:endParaRPr>
          </a:p>
        </p:txBody>
      </p:sp>
      <p:pic>
        <p:nvPicPr>
          <p:cNvPr id="13" name="Picture 12" descr="Logo&#10;&#10;Description automatically generated">
            <a:hlinkClick r:id="rId2"/>
            <a:extLst>
              <a:ext uri="{FF2B5EF4-FFF2-40B4-BE49-F238E27FC236}">
                <a16:creationId xmlns:a16="http://schemas.microsoft.com/office/drawing/2014/main" id="{C7EDCD6D-3739-4A40-835E-C5DCEE96A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008" y="2658765"/>
            <a:ext cx="788225" cy="788225"/>
          </a:xfrm>
          <a:prstGeom prst="rect">
            <a:avLst/>
          </a:prstGeom>
        </p:spPr>
      </p:pic>
      <p:pic>
        <p:nvPicPr>
          <p:cNvPr id="14" name="Picture 13" descr="Icon&#10;&#10;Description automatically generated">
            <a:extLst>
              <a:ext uri="{FF2B5EF4-FFF2-40B4-BE49-F238E27FC236}">
                <a16:creationId xmlns:a16="http://schemas.microsoft.com/office/drawing/2014/main" id="{D611DE5D-A327-44B6-A45D-EF4B300BE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234" y="3713274"/>
            <a:ext cx="501935" cy="501935"/>
          </a:xfrm>
          <a:prstGeom prst="rect">
            <a:avLst/>
          </a:prstGeom>
        </p:spPr>
      </p:pic>
      <p:pic>
        <p:nvPicPr>
          <p:cNvPr id="16" name="Picture 15" descr="Icon&#10;&#10;Description automatically generated">
            <a:extLst>
              <a:ext uri="{FF2B5EF4-FFF2-40B4-BE49-F238E27FC236}">
                <a16:creationId xmlns:a16="http://schemas.microsoft.com/office/drawing/2014/main" id="{634569C8-EF8B-444F-882D-BE2138E6C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041" y="4608620"/>
            <a:ext cx="360001" cy="360001"/>
          </a:xfrm>
          <a:prstGeom prst="rect">
            <a:avLst/>
          </a:prstGeom>
        </p:spPr>
      </p:pic>
      <p:sp>
        <p:nvSpPr>
          <p:cNvPr id="3" name="TextBox 2">
            <a:extLst>
              <a:ext uri="{FF2B5EF4-FFF2-40B4-BE49-F238E27FC236}">
                <a16:creationId xmlns:a16="http://schemas.microsoft.com/office/drawing/2014/main" id="{FC21B921-DEC7-4303-B806-52DB1A22E4F0}"/>
              </a:ext>
            </a:extLst>
          </p:cNvPr>
          <p:cNvSpPr txBox="1"/>
          <p:nvPr/>
        </p:nvSpPr>
        <p:spPr>
          <a:xfrm>
            <a:off x="5436066" y="1570422"/>
            <a:ext cx="1350627" cy="523220"/>
          </a:xfrm>
          <a:prstGeom prst="rect">
            <a:avLst/>
          </a:prstGeom>
          <a:noFill/>
        </p:spPr>
        <p:txBody>
          <a:bodyPr wrap="square" rtlCol="0">
            <a:spAutoFit/>
          </a:bodyPr>
          <a:lstStyle/>
          <a:p>
            <a:pPr algn="ctr"/>
            <a:r>
              <a:rPr lang="fr-FR" sz="1400" dirty="0"/>
              <a:t>$2.39</a:t>
            </a:r>
          </a:p>
          <a:p>
            <a:pPr algn="ctr"/>
            <a:r>
              <a:rPr lang="fr-FR" sz="1400" dirty="0"/>
              <a:t>(3 </a:t>
            </a:r>
            <a:r>
              <a:rPr lang="fr-FR" sz="1400" dirty="0" err="1"/>
              <a:t>years</a:t>
            </a:r>
            <a:r>
              <a:rPr lang="fr-FR" sz="1400" dirty="0"/>
              <a:t>)</a:t>
            </a:r>
          </a:p>
        </p:txBody>
      </p:sp>
      <p:sp>
        <p:nvSpPr>
          <p:cNvPr id="17" name="TextBox 16">
            <a:extLst>
              <a:ext uri="{FF2B5EF4-FFF2-40B4-BE49-F238E27FC236}">
                <a16:creationId xmlns:a16="http://schemas.microsoft.com/office/drawing/2014/main" id="{826C7204-92EB-4C19-89A2-E79271EFF773}"/>
              </a:ext>
            </a:extLst>
          </p:cNvPr>
          <p:cNvSpPr txBox="1"/>
          <p:nvPr/>
        </p:nvSpPr>
        <p:spPr>
          <a:xfrm>
            <a:off x="3939238" y="2788582"/>
            <a:ext cx="709218" cy="430887"/>
          </a:xfrm>
          <a:prstGeom prst="rect">
            <a:avLst/>
          </a:prstGeom>
          <a:noFill/>
        </p:spPr>
        <p:txBody>
          <a:bodyPr wrap="square" rtlCol="0">
            <a:spAutoFit/>
          </a:bodyPr>
          <a:lstStyle/>
          <a:p>
            <a:pPr algn="ctr"/>
            <a:r>
              <a:rPr lang="fr-FR" sz="1050" dirty="0"/>
              <a:t>$3.5</a:t>
            </a:r>
          </a:p>
          <a:p>
            <a:pPr algn="ctr"/>
            <a:r>
              <a:rPr lang="fr-FR" sz="1050" dirty="0"/>
              <a:t>(1 </a:t>
            </a:r>
            <a:r>
              <a:rPr lang="fr-FR" sz="1050" dirty="0" err="1"/>
              <a:t>year</a:t>
            </a:r>
            <a:r>
              <a:rPr lang="fr-FR" sz="1050" dirty="0"/>
              <a:t>)</a:t>
            </a:r>
          </a:p>
        </p:txBody>
      </p:sp>
      <p:sp>
        <p:nvSpPr>
          <p:cNvPr id="18" name="TextBox 17">
            <a:extLst>
              <a:ext uri="{FF2B5EF4-FFF2-40B4-BE49-F238E27FC236}">
                <a16:creationId xmlns:a16="http://schemas.microsoft.com/office/drawing/2014/main" id="{5FBA673B-7C1D-4F3B-A5DC-95B428AFC168}"/>
              </a:ext>
            </a:extLst>
          </p:cNvPr>
          <p:cNvSpPr txBox="1"/>
          <p:nvPr/>
        </p:nvSpPr>
        <p:spPr>
          <a:xfrm>
            <a:off x="7566870" y="3968988"/>
            <a:ext cx="545284" cy="276999"/>
          </a:xfrm>
          <a:prstGeom prst="rect">
            <a:avLst/>
          </a:prstGeom>
          <a:noFill/>
        </p:spPr>
        <p:txBody>
          <a:bodyPr wrap="square" rtlCol="0">
            <a:spAutoFit/>
          </a:bodyPr>
          <a:lstStyle/>
          <a:p>
            <a:pPr algn="ctr"/>
            <a:r>
              <a:rPr lang="fr-FR" sz="600" dirty="0"/>
              <a:t>$6.49</a:t>
            </a:r>
          </a:p>
          <a:p>
            <a:pPr algn="ctr"/>
            <a:r>
              <a:rPr lang="fr-FR" sz="600" dirty="0"/>
              <a:t>(6 </a:t>
            </a:r>
            <a:r>
              <a:rPr lang="fr-FR" sz="600" dirty="0" err="1"/>
              <a:t>months</a:t>
            </a:r>
            <a:r>
              <a:rPr lang="fr-FR" sz="600" dirty="0"/>
              <a:t>)</a:t>
            </a:r>
          </a:p>
        </p:txBody>
      </p:sp>
    </p:spTree>
    <p:extLst>
      <p:ext uri="{BB962C8B-B14F-4D97-AF65-F5344CB8AC3E}">
        <p14:creationId xmlns:p14="http://schemas.microsoft.com/office/powerpoint/2010/main" val="273178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EA4CAFF-BE0A-4229-AB45-63A0058C24B2}"/>
              </a:ext>
            </a:extLst>
          </p:cNvPr>
          <p:cNvSpPr txBox="1"/>
          <p:nvPr/>
        </p:nvSpPr>
        <p:spPr>
          <a:xfrm>
            <a:off x="628650" y="5182253"/>
            <a:ext cx="4413133" cy="646331"/>
          </a:xfrm>
          <a:prstGeom prst="rect">
            <a:avLst/>
          </a:prstGeom>
          <a:noFill/>
        </p:spPr>
        <p:txBody>
          <a:bodyPr wrap="square" rtlCol="0">
            <a:spAutoFit/>
          </a:bodyPr>
          <a:lstStyle/>
          <a:p>
            <a:r>
              <a:rPr lang="fr-FR" dirty="0" err="1"/>
              <a:t>Buying</a:t>
            </a:r>
            <a:r>
              <a:rPr lang="fr-FR" dirty="0"/>
              <a:t> country: United States Of America</a:t>
            </a:r>
          </a:p>
          <a:p>
            <a:r>
              <a:rPr lang="fr-FR" dirty="0" err="1"/>
              <a:t>Buying</a:t>
            </a:r>
            <a:r>
              <a:rPr lang="fr-FR" dirty="0"/>
              <a:t> </a:t>
            </a:r>
            <a:r>
              <a:rPr lang="fr-FR" dirty="0" err="1"/>
              <a:t>currency</a:t>
            </a:r>
            <a:r>
              <a:rPr lang="fr-FR" dirty="0"/>
              <a:t>: US$</a:t>
            </a:r>
          </a:p>
        </p:txBody>
      </p:sp>
      <p:sp>
        <p:nvSpPr>
          <p:cNvPr id="25" name="Rectangle 24">
            <a:extLst>
              <a:ext uri="{FF2B5EF4-FFF2-40B4-BE49-F238E27FC236}">
                <a16:creationId xmlns:a16="http://schemas.microsoft.com/office/drawing/2014/main" id="{CCA1C91F-9337-4A27-8851-F980E8AD162C}"/>
              </a:ext>
            </a:extLst>
          </p:cNvPr>
          <p:cNvSpPr/>
          <p:nvPr/>
        </p:nvSpPr>
        <p:spPr>
          <a:xfrm>
            <a:off x="10330656" y="5854667"/>
            <a:ext cx="1190625" cy="5741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3</a:t>
            </a:r>
          </a:p>
        </p:txBody>
      </p:sp>
      <p:sp>
        <p:nvSpPr>
          <p:cNvPr id="26" name="Rectangle 25">
            <a:extLst>
              <a:ext uri="{FF2B5EF4-FFF2-40B4-BE49-F238E27FC236}">
                <a16:creationId xmlns:a16="http://schemas.microsoft.com/office/drawing/2014/main" id="{27B27CDB-4FE1-4337-AB83-9C43E9A832CB}"/>
              </a:ext>
            </a:extLst>
          </p:cNvPr>
          <p:cNvSpPr/>
          <p:nvPr/>
        </p:nvSpPr>
        <p:spPr>
          <a:xfrm>
            <a:off x="9140031" y="4825401"/>
            <a:ext cx="1190625" cy="16034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b="1" dirty="0"/>
              <a:t>1</a:t>
            </a:r>
          </a:p>
        </p:txBody>
      </p:sp>
      <p:sp>
        <p:nvSpPr>
          <p:cNvPr id="39" name="TextBox 38">
            <a:extLst>
              <a:ext uri="{FF2B5EF4-FFF2-40B4-BE49-F238E27FC236}">
                <a16:creationId xmlns:a16="http://schemas.microsoft.com/office/drawing/2014/main" id="{CCEC6F90-4632-4E7B-83F1-211651466BC4}"/>
              </a:ext>
            </a:extLst>
          </p:cNvPr>
          <p:cNvSpPr txBox="1"/>
          <p:nvPr/>
        </p:nvSpPr>
        <p:spPr>
          <a:xfrm>
            <a:off x="1047749" y="102599"/>
            <a:ext cx="10212918" cy="461665"/>
          </a:xfrm>
          <a:prstGeom prst="rect">
            <a:avLst/>
          </a:prstGeom>
          <a:noFill/>
        </p:spPr>
        <p:txBody>
          <a:bodyPr wrap="square" rtlCol="0">
            <a:spAutoFit/>
          </a:bodyPr>
          <a:lstStyle/>
          <a:p>
            <a:pPr algn="ctr"/>
            <a:r>
              <a:rPr lang="fr-FR" sz="2400" b="1" dirty="0">
                <a:solidFill>
                  <a:srgbClr val="1E73BE"/>
                </a:solidFill>
              </a:rPr>
              <a:t>VPN </a:t>
            </a:r>
            <a:r>
              <a:rPr lang="fr-FR" sz="2400" b="1" dirty="0" err="1">
                <a:solidFill>
                  <a:srgbClr val="1E73BE"/>
                </a:solidFill>
              </a:rPr>
              <a:t>Olympics</a:t>
            </a:r>
            <a:r>
              <a:rPr lang="fr-FR" sz="2400" b="1" dirty="0">
                <a:solidFill>
                  <a:srgbClr val="1E73BE"/>
                </a:solidFill>
              </a:rPr>
              <a:t> </a:t>
            </a:r>
            <a:r>
              <a:rPr lang="fr-FR" sz="2400" dirty="0">
                <a:solidFill>
                  <a:srgbClr val="1E73BE"/>
                </a:solidFill>
                <a:latin typeface="Font Awesome 5 Free Solid" panose="02000503000000000000" pitchFamily="2" charset="0"/>
              </a:rPr>
              <a:t> </a:t>
            </a:r>
            <a:r>
              <a:rPr lang="fr-FR" sz="2400" b="1" dirty="0">
                <a:solidFill>
                  <a:srgbClr val="1E73BE"/>
                </a:solidFill>
              </a:rPr>
              <a:t>: </a:t>
            </a:r>
            <a:r>
              <a:rPr lang="fr-FR" sz="2400" b="1" dirty="0" err="1">
                <a:solidFill>
                  <a:srgbClr val="1E73BE"/>
                </a:solidFill>
              </a:rPr>
              <a:t>What</a:t>
            </a:r>
            <a:r>
              <a:rPr lang="fr-FR" sz="2400" b="1" dirty="0">
                <a:solidFill>
                  <a:srgbClr val="1E73BE"/>
                </a:solidFill>
              </a:rPr>
              <a:t> Is The Best VPN </a:t>
            </a:r>
            <a:r>
              <a:rPr lang="fr-FR" sz="2400" b="1" dirty="0" err="1">
                <a:solidFill>
                  <a:srgbClr val="1E73BE"/>
                </a:solidFill>
              </a:rPr>
              <a:t>Monthly</a:t>
            </a:r>
            <a:r>
              <a:rPr lang="fr-FR" sz="2400" b="1" dirty="0">
                <a:solidFill>
                  <a:srgbClr val="1E73BE"/>
                </a:solidFill>
              </a:rPr>
              <a:t> Deal?</a:t>
            </a:r>
          </a:p>
        </p:txBody>
      </p:sp>
      <p:sp>
        <p:nvSpPr>
          <p:cNvPr id="42" name="Rectangle 41">
            <a:extLst>
              <a:ext uri="{FF2B5EF4-FFF2-40B4-BE49-F238E27FC236}">
                <a16:creationId xmlns:a16="http://schemas.microsoft.com/office/drawing/2014/main" id="{D740526F-B955-4634-AE59-D553F77A272B}"/>
              </a:ext>
            </a:extLst>
          </p:cNvPr>
          <p:cNvSpPr/>
          <p:nvPr/>
        </p:nvSpPr>
        <p:spPr>
          <a:xfrm>
            <a:off x="7949406" y="5340315"/>
            <a:ext cx="1190625" cy="10885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t>2</a:t>
            </a:r>
          </a:p>
        </p:txBody>
      </p:sp>
      <p:pic>
        <p:nvPicPr>
          <p:cNvPr id="44" name="Picture 43" descr="A red and white logo&#10;&#10;Description automatically generated with low confidence">
            <a:extLst>
              <a:ext uri="{FF2B5EF4-FFF2-40B4-BE49-F238E27FC236}">
                <a16:creationId xmlns:a16="http://schemas.microsoft.com/office/drawing/2014/main" id="{457A251C-A494-414A-B852-1A7275AC6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68" y="679277"/>
            <a:ext cx="332403" cy="332403"/>
          </a:xfrm>
          <a:prstGeom prst="rect">
            <a:avLst/>
          </a:prstGeom>
        </p:spPr>
      </p:pic>
      <p:pic>
        <p:nvPicPr>
          <p:cNvPr id="46" name="Picture 45" descr="Icon&#10;&#10;Description automatically generated">
            <a:extLst>
              <a:ext uri="{FF2B5EF4-FFF2-40B4-BE49-F238E27FC236}">
                <a16:creationId xmlns:a16="http://schemas.microsoft.com/office/drawing/2014/main" id="{DE98B916-7C31-495B-9083-D50CECDB1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804" y="646051"/>
            <a:ext cx="360001" cy="360001"/>
          </a:xfrm>
          <a:prstGeom prst="rect">
            <a:avLst/>
          </a:prstGeom>
        </p:spPr>
      </p:pic>
      <p:pic>
        <p:nvPicPr>
          <p:cNvPr id="48" name="Picture 47" descr="A picture containing text, sky, outdoor&#10;&#10;Description automatically generated">
            <a:extLst>
              <a:ext uri="{FF2B5EF4-FFF2-40B4-BE49-F238E27FC236}">
                <a16:creationId xmlns:a16="http://schemas.microsoft.com/office/drawing/2014/main" id="{5D55BAA6-DDEB-40DF-8747-54317F7C2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680" y="679916"/>
            <a:ext cx="360517" cy="304801"/>
          </a:xfrm>
          <a:prstGeom prst="rect">
            <a:avLst/>
          </a:prstGeom>
        </p:spPr>
      </p:pic>
      <p:pic>
        <p:nvPicPr>
          <p:cNvPr id="50" name="Picture 49" descr="A picture containing text, vector graphics, clipart&#10;&#10;Description automatically generated">
            <a:extLst>
              <a:ext uri="{FF2B5EF4-FFF2-40B4-BE49-F238E27FC236}">
                <a16:creationId xmlns:a16="http://schemas.microsoft.com/office/drawing/2014/main" id="{E8EB6E48-EC56-4C54-9AEE-7B1E1FB3A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208" y="652314"/>
            <a:ext cx="360001" cy="360001"/>
          </a:xfrm>
          <a:prstGeom prst="rect">
            <a:avLst/>
          </a:prstGeom>
        </p:spPr>
      </p:pic>
      <p:pic>
        <p:nvPicPr>
          <p:cNvPr id="52" name="Picture 51" descr="Icon&#10;&#10;Description automatically generated">
            <a:extLst>
              <a:ext uri="{FF2B5EF4-FFF2-40B4-BE49-F238E27FC236}">
                <a16:creationId xmlns:a16="http://schemas.microsoft.com/office/drawing/2014/main" id="{5E18FB57-D640-4C39-8A27-20D00182E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1442" y="654218"/>
            <a:ext cx="370747" cy="370747"/>
          </a:xfrm>
          <a:prstGeom prst="rect">
            <a:avLst/>
          </a:prstGeom>
        </p:spPr>
      </p:pic>
      <p:pic>
        <p:nvPicPr>
          <p:cNvPr id="54" name="Picture 53" descr="Logo&#10;&#10;Description automatically generated">
            <a:extLst>
              <a:ext uri="{FF2B5EF4-FFF2-40B4-BE49-F238E27FC236}">
                <a16:creationId xmlns:a16="http://schemas.microsoft.com/office/drawing/2014/main" id="{B4908522-7C2B-4B01-BEE2-557A01E981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6577" y="652315"/>
            <a:ext cx="360001" cy="360001"/>
          </a:xfrm>
          <a:prstGeom prst="rect">
            <a:avLst/>
          </a:prstGeom>
        </p:spPr>
      </p:pic>
      <p:pic>
        <p:nvPicPr>
          <p:cNvPr id="56" name="Picture 55" descr="Icon&#10;&#10;Description automatically generated">
            <a:extLst>
              <a:ext uri="{FF2B5EF4-FFF2-40B4-BE49-F238E27FC236}">
                <a16:creationId xmlns:a16="http://schemas.microsoft.com/office/drawing/2014/main" id="{F80A0778-EC61-4D77-92C8-D708CD5A9C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9262" y="652314"/>
            <a:ext cx="370747" cy="370747"/>
          </a:xfrm>
          <a:prstGeom prst="rect">
            <a:avLst/>
          </a:prstGeom>
        </p:spPr>
      </p:pic>
      <p:pic>
        <p:nvPicPr>
          <p:cNvPr id="58" name="Picture 57" descr="Graphical user interface, text, application, chat or text message&#10;&#10;Description automatically generated">
            <a:extLst>
              <a:ext uri="{FF2B5EF4-FFF2-40B4-BE49-F238E27FC236}">
                <a16:creationId xmlns:a16="http://schemas.microsoft.com/office/drawing/2014/main" id="{68CEFB2F-AFB4-4C61-BB86-4A489375B8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2080" y="679916"/>
            <a:ext cx="360001" cy="304801"/>
          </a:xfrm>
          <a:prstGeom prst="rect">
            <a:avLst/>
          </a:prstGeom>
        </p:spPr>
      </p:pic>
      <p:pic>
        <p:nvPicPr>
          <p:cNvPr id="60" name="Picture 59">
            <a:extLst>
              <a:ext uri="{FF2B5EF4-FFF2-40B4-BE49-F238E27FC236}">
                <a16:creationId xmlns:a16="http://schemas.microsoft.com/office/drawing/2014/main" id="{41728D17-7F25-49D7-AA96-4FC24374E9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0468" y="679277"/>
            <a:ext cx="431594" cy="307870"/>
          </a:xfrm>
          <a:prstGeom prst="rect">
            <a:avLst/>
          </a:prstGeom>
        </p:spPr>
      </p:pic>
      <p:pic>
        <p:nvPicPr>
          <p:cNvPr id="62" name="Picture 61" descr="A picture containing text, clipart&#10;&#10;Description automatically generated">
            <a:extLst>
              <a:ext uri="{FF2B5EF4-FFF2-40B4-BE49-F238E27FC236}">
                <a16:creationId xmlns:a16="http://schemas.microsoft.com/office/drawing/2014/main" id="{D6F26564-C78B-4E0B-B5BA-5A663DC0F3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6918" y="682346"/>
            <a:ext cx="304801" cy="304801"/>
          </a:xfrm>
          <a:prstGeom prst="rect">
            <a:avLst/>
          </a:prstGeom>
        </p:spPr>
      </p:pic>
      <p:pic>
        <p:nvPicPr>
          <p:cNvPr id="2051" name="Picture 2050">
            <a:extLst>
              <a:ext uri="{FF2B5EF4-FFF2-40B4-BE49-F238E27FC236}">
                <a16:creationId xmlns:a16="http://schemas.microsoft.com/office/drawing/2014/main" id="{9C8B63E0-C5C7-4F0F-8563-65EB058A7165}"/>
              </a:ext>
            </a:extLst>
          </p:cNvPr>
          <p:cNvPicPr>
            <a:picLocks noChangeAspect="1"/>
          </p:cNvPicPr>
          <p:nvPr/>
        </p:nvPicPr>
        <p:blipFill>
          <a:blip r:embed="rId12"/>
          <a:stretch>
            <a:fillRect/>
          </a:stretch>
        </p:blipFill>
        <p:spPr>
          <a:xfrm>
            <a:off x="7164947" y="654218"/>
            <a:ext cx="312634" cy="330499"/>
          </a:xfrm>
          <a:prstGeom prst="rect">
            <a:avLst/>
          </a:prstGeom>
        </p:spPr>
      </p:pic>
      <p:pic>
        <p:nvPicPr>
          <p:cNvPr id="2053" name="Picture 2052">
            <a:extLst>
              <a:ext uri="{FF2B5EF4-FFF2-40B4-BE49-F238E27FC236}">
                <a16:creationId xmlns:a16="http://schemas.microsoft.com/office/drawing/2014/main" id="{09A16C38-F950-4077-924B-7A2F034A8163}"/>
              </a:ext>
            </a:extLst>
          </p:cNvPr>
          <p:cNvPicPr>
            <a:picLocks noChangeAspect="1"/>
          </p:cNvPicPr>
          <p:nvPr/>
        </p:nvPicPr>
        <p:blipFill>
          <a:blip r:embed="rId13"/>
          <a:stretch>
            <a:fillRect/>
          </a:stretch>
        </p:blipFill>
        <p:spPr>
          <a:xfrm>
            <a:off x="7623241" y="635305"/>
            <a:ext cx="370747" cy="370747"/>
          </a:xfrm>
          <a:prstGeom prst="rect">
            <a:avLst/>
          </a:prstGeom>
        </p:spPr>
      </p:pic>
      <p:pic>
        <p:nvPicPr>
          <p:cNvPr id="2055" name="Picture 2054">
            <a:extLst>
              <a:ext uri="{FF2B5EF4-FFF2-40B4-BE49-F238E27FC236}">
                <a16:creationId xmlns:a16="http://schemas.microsoft.com/office/drawing/2014/main" id="{C32D0C6D-B128-4852-BAAF-B850615FB66F}"/>
              </a:ext>
            </a:extLst>
          </p:cNvPr>
          <p:cNvPicPr>
            <a:picLocks noChangeAspect="1"/>
          </p:cNvPicPr>
          <p:nvPr/>
        </p:nvPicPr>
        <p:blipFill>
          <a:blip r:embed="rId14"/>
          <a:stretch>
            <a:fillRect/>
          </a:stretch>
        </p:blipFill>
        <p:spPr>
          <a:xfrm>
            <a:off x="5462587" y="2485631"/>
            <a:ext cx="1266825" cy="1400175"/>
          </a:xfrm>
          <a:prstGeom prst="rect">
            <a:avLst/>
          </a:prstGeom>
        </p:spPr>
      </p:pic>
      <p:pic>
        <p:nvPicPr>
          <p:cNvPr id="2057" name="Picture 2056">
            <a:extLst>
              <a:ext uri="{FF2B5EF4-FFF2-40B4-BE49-F238E27FC236}">
                <a16:creationId xmlns:a16="http://schemas.microsoft.com/office/drawing/2014/main" id="{601F64DB-D8EB-49FB-959D-55F43795CFA3}"/>
              </a:ext>
            </a:extLst>
          </p:cNvPr>
          <p:cNvPicPr>
            <a:picLocks noChangeAspect="1"/>
          </p:cNvPicPr>
          <p:nvPr/>
        </p:nvPicPr>
        <p:blipFill>
          <a:blip r:embed="rId15"/>
          <a:stretch>
            <a:fillRect/>
          </a:stretch>
        </p:blipFill>
        <p:spPr>
          <a:xfrm>
            <a:off x="8121636" y="596298"/>
            <a:ext cx="370747" cy="409773"/>
          </a:xfrm>
          <a:prstGeom prst="rect">
            <a:avLst/>
          </a:prstGeom>
        </p:spPr>
      </p:pic>
      <p:pic>
        <p:nvPicPr>
          <p:cNvPr id="2059" name="Picture 2058">
            <a:extLst>
              <a:ext uri="{FF2B5EF4-FFF2-40B4-BE49-F238E27FC236}">
                <a16:creationId xmlns:a16="http://schemas.microsoft.com/office/drawing/2014/main" id="{2DBE38E5-136D-4FFC-B0B1-7D1ADB0DC5E6}"/>
              </a:ext>
            </a:extLst>
          </p:cNvPr>
          <p:cNvPicPr>
            <a:picLocks noChangeAspect="1"/>
          </p:cNvPicPr>
          <p:nvPr/>
        </p:nvPicPr>
        <p:blipFill>
          <a:blip r:embed="rId16"/>
          <a:stretch>
            <a:fillRect/>
          </a:stretch>
        </p:blipFill>
        <p:spPr>
          <a:xfrm>
            <a:off x="8605411" y="646051"/>
            <a:ext cx="370747" cy="355299"/>
          </a:xfrm>
          <a:prstGeom prst="rect">
            <a:avLst/>
          </a:prstGeom>
        </p:spPr>
      </p:pic>
      <p:sp>
        <p:nvSpPr>
          <p:cNvPr id="2060" name="AutoShape 4" descr="Hotspot Shield Premium">
            <a:extLst>
              <a:ext uri="{FF2B5EF4-FFF2-40B4-BE49-F238E27FC236}">
                <a16:creationId xmlns:a16="http://schemas.microsoft.com/office/drawing/2014/main" id="{E5929873-1E2C-4A25-A48E-E612E26286F0}"/>
              </a:ext>
            </a:extLst>
          </p:cNvPr>
          <p:cNvSpPr>
            <a:spLocks noChangeAspect="1" noChangeArrowheads="1"/>
          </p:cNvSpPr>
          <p:nvPr/>
        </p:nvSpPr>
        <p:spPr bwMode="auto">
          <a:xfrm>
            <a:off x="5943600" y="30333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2" name="Picture 2061">
            <a:extLst>
              <a:ext uri="{FF2B5EF4-FFF2-40B4-BE49-F238E27FC236}">
                <a16:creationId xmlns:a16="http://schemas.microsoft.com/office/drawing/2014/main" id="{8512FFD2-1A95-47A6-B41F-7A41F4DF7A2A}"/>
              </a:ext>
            </a:extLst>
          </p:cNvPr>
          <p:cNvPicPr>
            <a:picLocks noChangeAspect="1"/>
          </p:cNvPicPr>
          <p:nvPr/>
        </p:nvPicPr>
        <p:blipFill>
          <a:blip r:embed="rId17"/>
          <a:stretch>
            <a:fillRect/>
          </a:stretch>
        </p:blipFill>
        <p:spPr>
          <a:xfrm>
            <a:off x="9092219" y="634753"/>
            <a:ext cx="370747" cy="370747"/>
          </a:xfrm>
          <a:prstGeom prst="rect">
            <a:avLst/>
          </a:prstGeom>
        </p:spPr>
      </p:pic>
      <p:pic>
        <p:nvPicPr>
          <p:cNvPr id="2064" name="Picture 2063">
            <a:extLst>
              <a:ext uri="{FF2B5EF4-FFF2-40B4-BE49-F238E27FC236}">
                <a16:creationId xmlns:a16="http://schemas.microsoft.com/office/drawing/2014/main" id="{DB859391-B184-4F8F-BA9C-196905564FEF}"/>
              </a:ext>
            </a:extLst>
          </p:cNvPr>
          <p:cNvPicPr>
            <a:picLocks noChangeAspect="1"/>
          </p:cNvPicPr>
          <p:nvPr/>
        </p:nvPicPr>
        <p:blipFill>
          <a:blip r:embed="rId18"/>
          <a:stretch>
            <a:fillRect/>
          </a:stretch>
        </p:blipFill>
        <p:spPr>
          <a:xfrm>
            <a:off x="9542509" y="657470"/>
            <a:ext cx="495125" cy="330083"/>
          </a:xfrm>
          <a:prstGeom prst="rect">
            <a:avLst/>
          </a:prstGeom>
        </p:spPr>
      </p:pic>
      <p:pic>
        <p:nvPicPr>
          <p:cNvPr id="2069" name="Picture 2068">
            <a:extLst>
              <a:ext uri="{FF2B5EF4-FFF2-40B4-BE49-F238E27FC236}">
                <a16:creationId xmlns:a16="http://schemas.microsoft.com/office/drawing/2014/main" id="{08AF8ACF-847E-4765-A5B1-B70FACE85D08}"/>
              </a:ext>
            </a:extLst>
          </p:cNvPr>
          <p:cNvPicPr>
            <a:picLocks noChangeAspect="1"/>
          </p:cNvPicPr>
          <p:nvPr/>
        </p:nvPicPr>
        <p:blipFill>
          <a:blip r:embed="rId19"/>
          <a:stretch>
            <a:fillRect/>
          </a:stretch>
        </p:blipFill>
        <p:spPr>
          <a:xfrm>
            <a:off x="10147299" y="606521"/>
            <a:ext cx="252694" cy="416411"/>
          </a:xfrm>
          <a:prstGeom prst="rect">
            <a:avLst/>
          </a:prstGeom>
        </p:spPr>
      </p:pic>
      <p:pic>
        <p:nvPicPr>
          <p:cNvPr id="2071" name="Picture 2070">
            <a:extLst>
              <a:ext uri="{FF2B5EF4-FFF2-40B4-BE49-F238E27FC236}">
                <a16:creationId xmlns:a16="http://schemas.microsoft.com/office/drawing/2014/main" id="{AEBF5E3A-F9FB-4EBD-BC3F-944A1C80A666}"/>
              </a:ext>
            </a:extLst>
          </p:cNvPr>
          <p:cNvPicPr>
            <a:picLocks noChangeAspect="1"/>
          </p:cNvPicPr>
          <p:nvPr/>
        </p:nvPicPr>
        <p:blipFill>
          <a:blip r:embed="rId20"/>
          <a:stretch>
            <a:fillRect/>
          </a:stretch>
        </p:blipFill>
        <p:spPr>
          <a:xfrm>
            <a:off x="10622283" y="654218"/>
            <a:ext cx="333375" cy="333375"/>
          </a:xfrm>
          <a:prstGeom prst="rect">
            <a:avLst/>
          </a:prstGeom>
        </p:spPr>
      </p:pic>
      <p:pic>
        <p:nvPicPr>
          <p:cNvPr id="2073" name="Picture 2072">
            <a:extLst>
              <a:ext uri="{FF2B5EF4-FFF2-40B4-BE49-F238E27FC236}">
                <a16:creationId xmlns:a16="http://schemas.microsoft.com/office/drawing/2014/main" id="{DC9311CF-0C3B-4FAE-AE4D-D7FD78157F2B}"/>
              </a:ext>
            </a:extLst>
          </p:cNvPr>
          <p:cNvPicPr>
            <a:picLocks noChangeAspect="1"/>
          </p:cNvPicPr>
          <p:nvPr/>
        </p:nvPicPr>
        <p:blipFill>
          <a:blip r:embed="rId21"/>
          <a:stretch>
            <a:fillRect/>
          </a:stretch>
        </p:blipFill>
        <p:spPr>
          <a:xfrm>
            <a:off x="11108086" y="683772"/>
            <a:ext cx="323850" cy="323850"/>
          </a:xfrm>
          <a:prstGeom prst="rect">
            <a:avLst/>
          </a:prstGeom>
        </p:spPr>
      </p:pic>
      <p:pic>
        <p:nvPicPr>
          <p:cNvPr id="90" name="Picture 89" descr="Logo&#10;&#10;Description automatically generated">
            <a:extLst>
              <a:ext uri="{FF2B5EF4-FFF2-40B4-BE49-F238E27FC236}">
                <a16:creationId xmlns:a16="http://schemas.microsoft.com/office/drawing/2014/main" id="{3F3453BF-1AB8-44E6-8EE0-C106DCFFD0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1230" y="4078421"/>
            <a:ext cx="788225" cy="788225"/>
          </a:xfrm>
          <a:prstGeom prst="rect">
            <a:avLst/>
          </a:prstGeom>
        </p:spPr>
      </p:pic>
      <p:pic>
        <p:nvPicPr>
          <p:cNvPr id="91" name="Picture 90" descr="Icon&#10;&#10;Description automatically generated">
            <a:extLst>
              <a:ext uri="{FF2B5EF4-FFF2-40B4-BE49-F238E27FC236}">
                <a16:creationId xmlns:a16="http://schemas.microsoft.com/office/drawing/2014/main" id="{63B69122-F15F-4DDB-90F2-D277C67503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751" y="4825401"/>
            <a:ext cx="501935" cy="501935"/>
          </a:xfrm>
          <a:prstGeom prst="rect">
            <a:avLst/>
          </a:prstGeom>
        </p:spPr>
      </p:pic>
      <p:pic>
        <p:nvPicPr>
          <p:cNvPr id="92" name="Picture 91" descr="Icon&#10;&#10;Description automatically generated">
            <a:extLst>
              <a:ext uri="{FF2B5EF4-FFF2-40B4-BE49-F238E27FC236}">
                <a16:creationId xmlns:a16="http://schemas.microsoft.com/office/drawing/2014/main" id="{51B222B8-0B4D-48D9-B0A1-A0F048D9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7" y="5412225"/>
            <a:ext cx="360001" cy="360001"/>
          </a:xfrm>
          <a:prstGeom prst="rect">
            <a:avLst/>
          </a:prstGeom>
        </p:spPr>
      </p:pic>
      <p:pic>
        <p:nvPicPr>
          <p:cNvPr id="93" name="Picture 92">
            <a:extLst>
              <a:ext uri="{FF2B5EF4-FFF2-40B4-BE49-F238E27FC236}">
                <a16:creationId xmlns:a16="http://schemas.microsoft.com/office/drawing/2014/main" id="{3CBA2730-AE59-482A-B091-EFBB8FB76B02}"/>
              </a:ext>
            </a:extLst>
          </p:cNvPr>
          <p:cNvPicPr>
            <a:picLocks noChangeAspect="1"/>
          </p:cNvPicPr>
          <p:nvPr/>
        </p:nvPicPr>
        <p:blipFill>
          <a:blip r:embed="rId22"/>
          <a:stretch>
            <a:fillRect/>
          </a:stretch>
        </p:blipFill>
        <p:spPr>
          <a:xfrm>
            <a:off x="4683468" y="5288159"/>
            <a:ext cx="291695" cy="192092"/>
          </a:xfrm>
          <a:prstGeom prst="rect">
            <a:avLst/>
          </a:prstGeom>
        </p:spPr>
      </p:pic>
      <p:graphicFrame>
        <p:nvGraphicFramePr>
          <p:cNvPr id="3" name="Table 2">
            <a:extLst>
              <a:ext uri="{FF2B5EF4-FFF2-40B4-BE49-F238E27FC236}">
                <a16:creationId xmlns:a16="http://schemas.microsoft.com/office/drawing/2014/main" id="{8A8E3E82-AC9C-4652-95C6-54B4F240018C}"/>
              </a:ext>
            </a:extLst>
          </p:cNvPr>
          <p:cNvGraphicFramePr>
            <a:graphicFrameLocks noGrp="1"/>
          </p:cNvGraphicFramePr>
          <p:nvPr>
            <p:extLst>
              <p:ext uri="{D42A27DB-BD31-4B8C-83A1-F6EECF244321}">
                <p14:modId xmlns:p14="http://schemas.microsoft.com/office/powerpoint/2010/main" val="945242072"/>
              </p:ext>
            </p:extLst>
          </p:nvPr>
        </p:nvGraphicFramePr>
        <p:xfrm>
          <a:off x="977794" y="1141391"/>
          <a:ext cx="10515606" cy="2916247"/>
        </p:xfrm>
        <a:graphic>
          <a:graphicData uri="http://schemas.openxmlformats.org/drawingml/2006/table">
            <a:tbl>
              <a:tblPr/>
              <a:tblGrid>
                <a:gridCol w="1222744">
                  <a:extLst>
                    <a:ext uri="{9D8B030D-6E8A-4147-A177-3AD203B41FA5}">
                      <a16:colId xmlns:a16="http://schemas.microsoft.com/office/drawing/2014/main" val="145885520"/>
                    </a:ext>
                  </a:extLst>
                </a:gridCol>
                <a:gridCol w="489098">
                  <a:extLst>
                    <a:ext uri="{9D8B030D-6E8A-4147-A177-3AD203B41FA5}">
                      <a16:colId xmlns:a16="http://schemas.microsoft.com/office/drawing/2014/main" val="2910441426"/>
                    </a:ext>
                  </a:extLst>
                </a:gridCol>
                <a:gridCol w="489098">
                  <a:extLst>
                    <a:ext uri="{9D8B030D-6E8A-4147-A177-3AD203B41FA5}">
                      <a16:colId xmlns:a16="http://schemas.microsoft.com/office/drawing/2014/main" val="1667932435"/>
                    </a:ext>
                  </a:extLst>
                </a:gridCol>
                <a:gridCol w="489098">
                  <a:extLst>
                    <a:ext uri="{9D8B030D-6E8A-4147-A177-3AD203B41FA5}">
                      <a16:colId xmlns:a16="http://schemas.microsoft.com/office/drawing/2014/main" val="1556303349"/>
                    </a:ext>
                  </a:extLst>
                </a:gridCol>
                <a:gridCol w="489098">
                  <a:extLst>
                    <a:ext uri="{9D8B030D-6E8A-4147-A177-3AD203B41FA5}">
                      <a16:colId xmlns:a16="http://schemas.microsoft.com/office/drawing/2014/main" val="3726586178"/>
                    </a:ext>
                  </a:extLst>
                </a:gridCol>
                <a:gridCol w="489098">
                  <a:extLst>
                    <a:ext uri="{9D8B030D-6E8A-4147-A177-3AD203B41FA5}">
                      <a16:colId xmlns:a16="http://schemas.microsoft.com/office/drawing/2014/main" val="3688652617"/>
                    </a:ext>
                  </a:extLst>
                </a:gridCol>
                <a:gridCol w="489098">
                  <a:extLst>
                    <a:ext uri="{9D8B030D-6E8A-4147-A177-3AD203B41FA5}">
                      <a16:colId xmlns:a16="http://schemas.microsoft.com/office/drawing/2014/main" val="3490976019"/>
                    </a:ext>
                  </a:extLst>
                </a:gridCol>
                <a:gridCol w="489098">
                  <a:extLst>
                    <a:ext uri="{9D8B030D-6E8A-4147-A177-3AD203B41FA5}">
                      <a16:colId xmlns:a16="http://schemas.microsoft.com/office/drawing/2014/main" val="518021695"/>
                    </a:ext>
                  </a:extLst>
                </a:gridCol>
                <a:gridCol w="489098">
                  <a:extLst>
                    <a:ext uri="{9D8B030D-6E8A-4147-A177-3AD203B41FA5}">
                      <a16:colId xmlns:a16="http://schemas.microsoft.com/office/drawing/2014/main" val="4203940019"/>
                    </a:ext>
                  </a:extLst>
                </a:gridCol>
                <a:gridCol w="489098">
                  <a:extLst>
                    <a:ext uri="{9D8B030D-6E8A-4147-A177-3AD203B41FA5}">
                      <a16:colId xmlns:a16="http://schemas.microsoft.com/office/drawing/2014/main" val="2270266984"/>
                    </a:ext>
                  </a:extLst>
                </a:gridCol>
                <a:gridCol w="489098">
                  <a:extLst>
                    <a:ext uri="{9D8B030D-6E8A-4147-A177-3AD203B41FA5}">
                      <a16:colId xmlns:a16="http://schemas.microsoft.com/office/drawing/2014/main" val="2801504586"/>
                    </a:ext>
                  </a:extLst>
                </a:gridCol>
                <a:gridCol w="489098">
                  <a:extLst>
                    <a:ext uri="{9D8B030D-6E8A-4147-A177-3AD203B41FA5}">
                      <a16:colId xmlns:a16="http://schemas.microsoft.com/office/drawing/2014/main" val="3635198463"/>
                    </a:ext>
                  </a:extLst>
                </a:gridCol>
                <a:gridCol w="489098">
                  <a:extLst>
                    <a:ext uri="{9D8B030D-6E8A-4147-A177-3AD203B41FA5}">
                      <a16:colId xmlns:a16="http://schemas.microsoft.com/office/drawing/2014/main" val="1896804794"/>
                    </a:ext>
                  </a:extLst>
                </a:gridCol>
                <a:gridCol w="489098">
                  <a:extLst>
                    <a:ext uri="{9D8B030D-6E8A-4147-A177-3AD203B41FA5}">
                      <a16:colId xmlns:a16="http://schemas.microsoft.com/office/drawing/2014/main" val="2516753328"/>
                    </a:ext>
                  </a:extLst>
                </a:gridCol>
                <a:gridCol w="489098">
                  <a:extLst>
                    <a:ext uri="{9D8B030D-6E8A-4147-A177-3AD203B41FA5}">
                      <a16:colId xmlns:a16="http://schemas.microsoft.com/office/drawing/2014/main" val="2015965022"/>
                    </a:ext>
                  </a:extLst>
                </a:gridCol>
                <a:gridCol w="489098">
                  <a:extLst>
                    <a:ext uri="{9D8B030D-6E8A-4147-A177-3AD203B41FA5}">
                      <a16:colId xmlns:a16="http://schemas.microsoft.com/office/drawing/2014/main" val="2822510101"/>
                    </a:ext>
                  </a:extLst>
                </a:gridCol>
                <a:gridCol w="489098">
                  <a:extLst>
                    <a:ext uri="{9D8B030D-6E8A-4147-A177-3AD203B41FA5}">
                      <a16:colId xmlns:a16="http://schemas.microsoft.com/office/drawing/2014/main" val="41147195"/>
                    </a:ext>
                  </a:extLst>
                </a:gridCol>
                <a:gridCol w="489098">
                  <a:extLst>
                    <a:ext uri="{9D8B030D-6E8A-4147-A177-3AD203B41FA5}">
                      <a16:colId xmlns:a16="http://schemas.microsoft.com/office/drawing/2014/main" val="449125769"/>
                    </a:ext>
                  </a:extLst>
                </a:gridCol>
                <a:gridCol w="489098">
                  <a:extLst>
                    <a:ext uri="{9D8B030D-6E8A-4147-A177-3AD203B41FA5}">
                      <a16:colId xmlns:a16="http://schemas.microsoft.com/office/drawing/2014/main" val="1252263532"/>
                    </a:ext>
                  </a:extLst>
                </a:gridCol>
                <a:gridCol w="489098">
                  <a:extLst>
                    <a:ext uri="{9D8B030D-6E8A-4147-A177-3AD203B41FA5}">
                      <a16:colId xmlns:a16="http://schemas.microsoft.com/office/drawing/2014/main" val="3885835361"/>
                    </a:ext>
                  </a:extLst>
                </a:gridCol>
              </a:tblGrid>
              <a:tr h="550235">
                <a:tc>
                  <a:txBody>
                    <a:bodyPr/>
                    <a:lstStyle/>
                    <a:p>
                      <a:pPr algn="ctr" fontAlgn="ctr"/>
                      <a:r>
                        <a:rPr lang="en-US" sz="800" b="0" i="0" u="none" strike="noStrike">
                          <a:effectLst/>
                          <a:latin typeface="Arial" panose="020B0604020202020204" pitchFamily="34" charset="0"/>
                        </a:rPr>
                        <a:t> </a:t>
                      </a:r>
                    </a:p>
                  </a:txBody>
                  <a:tcPr marL="6114" marR="6114" marT="6114"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23"/>
                        </a:rPr>
                        <a:t>NordVPN</a:t>
                      </a:r>
                      <a:endParaRPr lang="en-US" sz="800" b="0" i="0" u="sng" strike="noStrike">
                        <a:solidFill>
                          <a:srgbClr val="0563C1"/>
                        </a:solidFill>
                        <a:effectLst/>
                        <a:latin typeface="Arial" panose="020B0604020202020204" pitchFamily="34" charset="0"/>
                      </a:endParaRP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600" b="0" i="0" u="sng" strike="noStrike">
                          <a:solidFill>
                            <a:srgbClr val="0563C1"/>
                          </a:solidFill>
                          <a:effectLst/>
                          <a:latin typeface="Arial" panose="020B0604020202020204" pitchFamily="34" charset="0"/>
                          <a:hlinkClick r:id="rId24"/>
                        </a:rPr>
                        <a:t>CyberGhost VPN</a:t>
                      </a:r>
                      <a:endParaRPr lang="en-US" sz="6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25"/>
                        </a:rPr>
                        <a:t>Express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26"/>
                        </a:rPr>
                        <a:t>SurfShark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27"/>
                        </a:rPr>
                        <a:t>PureVPN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28"/>
                        </a:rPr>
                        <a:t>Ivacy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29"/>
                        </a:rPr>
                        <a:t>OVPN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0"/>
                        </a:rPr>
                        <a:t>VPN Proxy Master</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1"/>
                        </a:rPr>
                        <a:t>VyprVPN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2"/>
                        </a:rPr>
                        <a:t>RUS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3"/>
                        </a:rPr>
                        <a:t>BullGuard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4"/>
                        </a:rPr>
                        <a:t>Avira Phantom VPN Pro</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5"/>
                        </a:rPr>
                        <a:t>Proton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6"/>
                        </a:rPr>
                        <a:t>Hide.me</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7"/>
                        </a:rPr>
                        <a:t>Betternet</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8"/>
                        </a:rPr>
                        <a:t>SaferVPN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39"/>
                        </a:rPr>
                        <a:t>Tunnel Bear</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40"/>
                        </a:rPr>
                        <a:t>Avast SecureLine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41"/>
                        </a:rPr>
                        <a:t>AVG Secure VPN</a:t>
                      </a:r>
                      <a:endParaRPr lang="en-US" sz="800" b="0" i="0" u="sng" strike="noStrike">
                        <a:solidFill>
                          <a:srgbClr val="0563C1"/>
                        </a:solidFill>
                        <a:effectLst/>
                        <a:latin typeface="Arial" panose="020B0604020202020204" pitchFamily="34" charset="0"/>
                      </a:endParaRP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76421"/>
                  </a:ext>
                </a:extLst>
              </a:tr>
              <a:tr h="183412">
                <a:tc>
                  <a:txBody>
                    <a:bodyPr/>
                    <a:lstStyle/>
                    <a:p>
                      <a:pPr algn="ctr" fontAlgn="ctr"/>
                      <a:r>
                        <a:rPr lang="en-US" sz="800" b="0" i="0" u="none" strike="noStrike">
                          <a:effectLst/>
                          <a:latin typeface="Arial" panose="020B0604020202020204" pitchFamily="34" charset="0"/>
                        </a:rPr>
                        <a:t>1 month</a:t>
                      </a:r>
                    </a:p>
                  </a:txBody>
                  <a:tcPr marL="6114" marR="6114" marT="611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$11.95</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$11.00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$11.99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$11.99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93986"/>
                  </a:ext>
                </a:extLst>
              </a:tr>
              <a:tr h="183412">
                <a:tc>
                  <a:txBody>
                    <a:bodyPr/>
                    <a:lstStyle/>
                    <a:p>
                      <a:pPr algn="ctr" fontAlgn="ctr"/>
                      <a:r>
                        <a:rPr lang="en-US" sz="800" b="0" i="0" u="none" strike="noStrike">
                          <a:effectLst/>
                          <a:latin typeface="Arial" panose="020B0604020202020204" pitchFamily="34" charset="0"/>
                        </a:rPr>
                        <a:t>3 months</a:t>
                      </a:r>
                    </a:p>
                  </a:txBody>
                  <a:tcPr marL="6114" marR="6114" marT="611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$11.95</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$11.00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$11.99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$11.99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211101"/>
                  </a:ext>
                </a:extLst>
              </a:tr>
              <a:tr h="183412">
                <a:tc>
                  <a:txBody>
                    <a:bodyPr/>
                    <a:lstStyle/>
                    <a:p>
                      <a:pPr algn="ctr" fontAlgn="ctr"/>
                      <a:r>
                        <a:rPr lang="en-US" sz="800" b="0" i="0" u="none" strike="noStrike">
                          <a:effectLst/>
                          <a:latin typeface="Arial" panose="020B0604020202020204" pitchFamily="34" charset="0"/>
                        </a:rPr>
                        <a:t>6 months</a:t>
                      </a:r>
                    </a:p>
                  </a:txBody>
                  <a:tcPr marL="6114" marR="6114" marT="611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$11.95</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$10.95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$11.99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$11.99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$99.00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742369"/>
                  </a:ext>
                </a:extLst>
              </a:tr>
              <a:tr h="183412">
                <a:tc>
                  <a:txBody>
                    <a:bodyPr/>
                    <a:lstStyle/>
                    <a:p>
                      <a:pPr algn="ctr" fontAlgn="ctr"/>
                      <a:r>
                        <a:rPr lang="en-US" sz="800" b="0" i="0" u="none" strike="noStrike">
                          <a:effectLst/>
                          <a:latin typeface="Arial" panose="020B0604020202020204" pitchFamily="34" charset="0"/>
                        </a:rPr>
                        <a:t>12 months / 1 year</a:t>
                      </a:r>
                    </a:p>
                  </a:txBody>
                  <a:tcPr marL="6114" marR="6114" marT="611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$4.91</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$8.32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$5.83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$12.95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$6.94</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$8.32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$5.49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20040"/>
                  </a:ext>
                </a:extLst>
              </a:tr>
              <a:tr h="183412">
                <a:tc>
                  <a:txBody>
                    <a:bodyPr/>
                    <a:lstStyle/>
                    <a:p>
                      <a:pPr algn="ctr" fontAlgn="ctr"/>
                      <a:r>
                        <a:rPr lang="en-US" sz="800" b="0" i="0" u="none" strike="noStrike">
                          <a:effectLst/>
                          <a:latin typeface="Arial" panose="020B0604020202020204" pitchFamily="34" charset="0"/>
                        </a:rPr>
                        <a:t>18 months</a:t>
                      </a:r>
                    </a:p>
                  </a:txBody>
                  <a:tcPr marL="6114" marR="6114" marT="611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$4.91</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$8.32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$5.83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$3.75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$6.94</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$8.32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$5.49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70924"/>
                  </a:ext>
                </a:extLst>
              </a:tr>
              <a:tr h="183412">
                <a:tc>
                  <a:txBody>
                    <a:bodyPr/>
                    <a:lstStyle/>
                    <a:p>
                      <a:pPr algn="ctr" fontAlgn="ctr"/>
                      <a:r>
                        <a:rPr lang="en-US" sz="800" b="0" i="0" u="none" strike="noStrike">
                          <a:effectLst/>
                          <a:latin typeface="Arial" panose="020B0604020202020204" pitchFamily="34" charset="0"/>
                        </a:rPr>
                        <a:t>24 months / 2 years</a:t>
                      </a:r>
                    </a:p>
                  </a:txBody>
                  <a:tcPr marL="6114" marR="6114" marT="611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$4.91</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$8.32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$3.33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$3.50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$3.75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$3.75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$3.96</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$6.63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$3.29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$3.33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255056"/>
                  </a:ext>
                </a:extLst>
              </a:tr>
              <a:tr h="183412">
                <a:tc>
                  <a:txBody>
                    <a:bodyPr/>
                    <a:lstStyle/>
                    <a:p>
                      <a:pPr algn="ctr" fontAlgn="ctr"/>
                      <a:r>
                        <a:rPr lang="en-US" sz="800" b="0" i="0" u="none" strike="noStrike">
                          <a:effectLst/>
                          <a:latin typeface="Arial" panose="020B0604020202020204" pitchFamily="34" charset="0"/>
                        </a:rPr>
                        <a:t>36 months / 3 years</a:t>
                      </a:r>
                    </a:p>
                  </a:txBody>
                  <a:tcPr marL="6114" marR="6114" marT="611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$4.91</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$2.25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$8.32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$2.49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$3.33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$3.75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$2.39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$2.97</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$6.63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$2.50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$3.33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998100"/>
                  </a:ext>
                </a:extLst>
              </a:tr>
              <a:tr h="183412">
                <a:tc>
                  <a:txBody>
                    <a:bodyPr/>
                    <a:lstStyle/>
                    <a:p>
                      <a:pPr algn="ctr" fontAlgn="ctr"/>
                      <a:r>
                        <a:rPr lang="en-US" sz="800" b="0" i="0" u="none" strike="noStrike">
                          <a:effectLst/>
                          <a:latin typeface="Arial" panose="020B0604020202020204" pitchFamily="34" charset="0"/>
                        </a:rPr>
                        <a:t>Average monthly $</a:t>
                      </a:r>
                    </a:p>
                  </a:txBody>
                  <a:tcPr marL="6114" marR="6114" marT="611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$7.93</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$7.53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$9.88</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$7.19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$8.77</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$6.26</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$6.99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$7.88</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$21.12</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$5.48</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$8.11</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$8.00</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$8.47</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$9.35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$10.13</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$7.95</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$6.66</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$44.99</a:t>
                      </a:r>
                    </a:p>
                  </a:txBody>
                  <a:tcPr marL="6114" marR="6114" marT="6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$44.99</a:t>
                      </a:r>
                    </a:p>
                  </a:txBody>
                  <a:tcPr marL="6114" marR="6114" marT="6114"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846043"/>
                  </a:ext>
                </a:extLst>
              </a:tr>
              <a:tr h="299572">
                <a:tc>
                  <a:txBody>
                    <a:bodyPr/>
                    <a:lstStyle/>
                    <a:p>
                      <a:pPr algn="ctr" fontAlgn="ctr"/>
                      <a:r>
                        <a:rPr lang="en-US" sz="900" b="0" i="0" u="none" strike="noStrike">
                          <a:solidFill>
                            <a:srgbClr val="F4B084"/>
                          </a:solidFill>
                          <a:effectLst/>
                          <a:latin typeface="Font Awesome 5 Free Solid" panose="02000503000000000000" pitchFamily="2" charset="0"/>
                        </a:rPr>
                        <a:t></a:t>
                      </a:r>
                    </a:p>
                  </a:txBody>
                  <a:tcPr marL="6114" marR="6114" marT="611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144392"/>
                  </a:ext>
                </a:extLst>
              </a:tr>
              <a:tr h="299572">
                <a:tc>
                  <a:txBody>
                    <a:bodyPr/>
                    <a:lstStyle/>
                    <a:p>
                      <a:pPr algn="ctr" fontAlgn="ctr"/>
                      <a:r>
                        <a:rPr lang="en-US" sz="900" b="0" i="0" u="none" strike="noStrike">
                          <a:solidFill>
                            <a:srgbClr val="C9C9C9"/>
                          </a:solidFill>
                          <a:effectLst/>
                          <a:latin typeface="Font Awesome 5 Free Solid" panose="02000503000000000000" pitchFamily="2" charset="0"/>
                        </a:rPr>
                        <a:t></a:t>
                      </a:r>
                    </a:p>
                  </a:txBody>
                  <a:tcPr marL="6114" marR="6114" marT="611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942477"/>
                  </a:ext>
                </a:extLst>
              </a:tr>
              <a:tr h="299572">
                <a:tc>
                  <a:txBody>
                    <a:bodyPr/>
                    <a:lstStyle/>
                    <a:p>
                      <a:pPr algn="ctr" fontAlgn="ctr"/>
                      <a:r>
                        <a:rPr lang="en-US" sz="900" b="0" i="0" u="none" strike="noStrike">
                          <a:solidFill>
                            <a:srgbClr val="FFD966"/>
                          </a:solidFill>
                          <a:effectLst/>
                          <a:latin typeface="Font Awesome 5 Free Solid" panose="02000503000000000000" pitchFamily="2" charset="0"/>
                        </a:rPr>
                        <a:t></a:t>
                      </a:r>
                    </a:p>
                  </a:txBody>
                  <a:tcPr marL="6114" marR="6114" marT="611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6114" marR="6114" marT="611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862373"/>
                  </a:ext>
                </a:extLst>
              </a:tr>
            </a:tbl>
          </a:graphicData>
        </a:graphic>
      </p:graphicFrame>
    </p:spTree>
    <p:extLst>
      <p:ext uri="{BB962C8B-B14F-4D97-AF65-F5344CB8AC3E}">
        <p14:creationId xmlns:p14="http://schemas.microsoft.com/office/powerpoint/2010/main" val="97591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4750F5-EA69-41CD-BFED-55D6B90287D3}"/>
              </a:ext>
            </a:extLst>
          </p:cNvPr>
          <p:cNvSpPr>
            <a:spLocks noGrp="1"/>
          </p:cNvSpPr>
          <p:nvPr>
            <p:ph type="title"/>
          </p:nvPr>
        </p:nvSpPr>
        <p:spPr>
          <a:xfrm>
            <a:off x="804672" y="640263"/>
            <a:ext cx="5157216" cy="1344975"/>
          </a:xfrm>
        </p:spPr>
        <p:txBody>
          <a:bodyPr>
            <a:normAutofit/>
          </a:bodyPr>
          <a:lstStyle/>
          <a:p>
            <a:r>
              <a:rPr lang="fr-FR" sz="4000"/>
              <a:t>Winning VPN: RUSVPN</a:t>
            </a:r>
          </a:p>
        </p:txBody>
      </p:sp>
      <p:sp>
        <p:nvSpPr>
          <p:cNvPr id="3" name="Content Placeholder 2">
            <a:extLst>
              <a:ext uri="{FF2B5EF4-FFF2-40B4-BE49-F238E27FC236}">
                <a16:creationId xmlns:a16="http://schemas.microsoft.com/office/drawing/2014/main" id="{75D0C8FF-6216-4BC5-A0CB-0549A8BEC74C}"/>
              </a:ext>
            </a:extLst>
          </p:cNvPr>
          <p:cNvSpPr>
            <a:spLocks noGrp="1"/>
          </p:cNvSpPr>
          <p:nvPr>
            <p:ph idx="1"/>
          </p:nvPr>
        </p:nvSpPr>
        <p:spPr>
          <a:xfrm>
            <a:off x="804672" y="2121763"/>
            <a:ext cx="5157216" cy="3773010"/>
          </a:xfrm>
        </p:spPr>
        <p:txBody>
          <a:bodyPr>
            <a:normAutofit lnSpcReduction="10000"/>
          </a:bodyPr>
          <a:lstStyle/>
          <a:p>
            <a:r>
              <a:rPr lang="en-US" sz="2000" dirty="0">
                <a:hlinkClick r:id="rId2"/>
              </a:rPr>
              <a:t>RUS VPN </a:t>
            </a:r>
            <a:r>
              <a:rPr lang="fr-FR" sz="2000" dirty="0">
                <a:latin typeface="Font Awesome 5 Free Solid" panose="02000503000000000000" pitchFamily="2" charset="0"/>
              </a:rPr>
              <a:t></a:t>
            </a:r>
            <a:r>
              <a:rPr lang="fr-FR" sz="2000" dirty="0"/>
              <a:t> </a:t>
            </a:r>
            <a:r>
              <a:rPr lang="fr-FR" sz="2000" dirty="0" err="1"/>
              <a:t>costs</a:t>
            </a:r>
            <a:r>
              <a:rPr lang="fr-FR" sz="2000" dirty="0"/>
              <a:t> on </a:t>
            </a:r>
            <a:r>
              <a:rPr lang="fr-FR" sz="2000" dirty="0" err="1"/>
              <a:t>average</a:t>
            </a:r>
            <a:r>
              <a:rPr lang="fr-FR" sz="2000" dirty="0"/>
              <a:t> $5.48 per </a:t>
            </a:r>
            <a:r>
              <a:rPr lang="fr-FR" sz="2000" dirty="0" err="1"/>
              <a:t>month</a:t>
            </a:r>
            <a:endParaRPr lang="fr-FR" sz="2000" dirty="0"/>
          </a:p>
          <a:p>
            <a:r>
              <a:rPr lang="fr-FR" sz="2000" dirty="0">
                <a:hlinkClick r:id="rId3"/>
              </a:rPr>
              <a:t>RUS VPN</a:t>
            </a:r>
            <a:r>
              <a:rPr lang="fr-FR" sz="2000" dirty="0"/>
              <a:t> </a:t>
            </a:r>
            <a:r>
              <a:rPr lang="fr-FR" sz="2000" dirty="0">
                <a:latin typeface="Font Awesome 5 Free Solid" panose="02000503000000000000" pitchFamily="2" charset="0"/>
              </a:rPr>
              <a:t></a:t>
            </a:r>
            <a:r>
              <a:rPr lang="fr-FR" sz="2000" dirty="0"/>
              <a:t> 1 </a:t>
            </a:r>
            <a:r>
              <a:rPr lang="fr-FR" sz="2000" dirty="0" err="1"/>
              <a:t>month</a:t>
            </a:r>
            <a:r>
              <a:rPr lang="fr-FR" sz="2000" dirty="0"/>
              <a:t> deal </a:t>
            </a:r>
            <a:r>
              <a:rPr lang="fr-FR" sz="2000" dirty="0" err="1"/>
              <a:t>is</a:t>
            </a:r>
            <a:r>
              <a:rPr lang="fr-FR" sz="2000" dirty="0"/>
              <a:t> the </a:t>
            </a:r>
            <a:r>
              <a:rPr lang="fr-FR" sz="2000" dirty="0" err="1"/>
              <a:t>cheapest</a:t>
            </a:r>
            <a:r>
              <a:rPr lang="fr-FR" sz="2000" dirty="0"/>
              <a:t> </a:t>
            </a:r>
            <a:r>
              <a:rPr lang="fr-FR" sz="2000" dirty="0" err="1"/>
              <a:t>available</a:t>
            </a:r>
            <a:r>
              <a:rPr lang="fr-FR" sz="2000" dirty="0"/>
              <a:t>: </a:t>
            </a:r>
            <a:r>
              <a:rPr lang="fr-FR" sz="2000" dirty="0" err="1"/>
              <a:t>only</a:t>
            </a:r>
            <a:r>
              <a:rPr lang="fr-FR" sz="2000" dirty="0"/>
              <a:t> $7.99</a:t>
            </a:r>
          </a:p>
          <a:p>
            <a:r>
              <a:rPr lang="fr-FR" sz="2000" dirty="0">
                <a:hlinkClick r:id="rId4"/>
              </a:rPr>
              <a:t>RUS VPN</a:t>
            </a:r>
            <a:r>
              <a:rPr lang="en-US" sz="2000" dirty="0">
                <a:hlinkClick r:id="rId4"/>
              </a:rPr>
              <a:t> </a:t>
            </a:r>
            <a:r>
              <a:rPr lang="fr-FR" sz="2000" dirty="0">
                <a:latin typeface="Font Awesome 5 Free Solid" panose="02000503000000000000" pitchFamily="2" charset="0"/>
              </a:rPr>
              <a:t></a:t>
            </a:r>
            <a:r>
              <a:rPr lang="fr-FR" sz="2000" dirty="0"/>
              <a:t> 1 </a:t>
            </a:r>
            <a:r>
              <a:rPr lang="fr-FR" sz="2000" dirty="0" err="1"/>
              <a:t>year</a:t>
            </a:r>
            <a:r>
              <a:rPr lang="fr-FR" sz="2000" dirty="0"/>
              <a:t> </a:t>
            </a:r>
            <a:r>
              <a:rPr lang="fr-FR" sz="2000" dirty="0" err="1"/>
              <a:t>subscription</a:t>
            </a:r>
            <a:r>
              <a:rPr lang="fr-FR" sz="2000" dirty="0"/>
              <a:t> </a:t>
            </a:r>
            <a:r>
              <a:rPr lang="fr-FR" sz="2000" dirty="0" err="1"/>
              <a:t>costs</a:t>
            </a:r>
            <a:r>
              <a:rPr lang="fr-FR" sz="2000" dirty="0"/>
              <a:t> as </a:t>
            </a:r>
            <a:r>
              <a:rPr lang="fr-FR" sz="2000" dirty="0" err="1"/>
              <a:t>little</a:t>
            </a:r>
            <a:r>
              <a:rPr lang="fr-FR" sz="2000" dirty="0"/>
              <a:t> as $3.99 per </a:t>
            </a:r>
            <a:r>
              <a:rPr lang="fr-FR" sz="2000" dirty="0" err="1"/>
              <a:t>month</a:t>
            </a:r>
            <a:endParaRPr lang="fr-FR" sz="2000" dirty="0"/>
          </a:p>
          <a:p>
            <a:r>
              <a:rPr lang="fr-FR" sz="2000" dirty="0" err="1"/>
              <a:t>Getting</a:t>
            </a:r>
            <a:r>
              <a:rPr lang="fr-FR" sz="2000" dirty="0"/>
              <a:t> the best option </a:t>
            </a:r>
            <a:r>
              <a:rPr lang="fr-FR" sz="2000" dirty="0" err="1"/>
              <a:t>available</a:t>
            </a:r>
            <a:r>
              <a:rPr lang="fr-FR" sz="2000" dirty="0"/>
              <a:t>, </a:t>
            </a:r>
            <a:r>
              <a:rPr lang="en-US" sz="2000" dirty="0">
                <a:hlinkClick r:id="rId5"/>
              </a:rPr>
              <a:t>RUS VPN 3 years subscription</a:t>
            </a:r>
            <a:r>
              <a:rPr lang="en-US" sz="2000" dirty="0"/>
              <a:t> </a:t>
            </a:r>
            <a:r>
              <a:rPr lang="fr-FR" sz="2000" dirty="0">
                <a:latin typeface="Font Awesome 5 Free Solid" panose="02000503000000000000" pitchFamily="2" charset="0"/>
              </a:rPr>
              <a:t></a:t>
            </a:r>
            <a:r>
              <a:rPr lang="en-US" sz="2000" dirty="0"/>
              <a:t>, you will save as much as 71% compared to other VPN options that are offering similar service!</a:t>
            </a:r>
          </a:p>
          <a:p>
            <a:r>
              <a:rPr lang="en-US" sz="2000" dirty="0"/>
              <a:t>Is </a:t>
            </a:r>
            <a:r>
              <a:rPr lang="en-US" sz="2000" dirty="0">
                <a:hlinkClick r:id="rId6"/>
              </a:rPr>
              <a:t>RUS VPN </a:t>
            </a:r>
            <a:r>
              <a:rPr lang="fr-FR" sz="2000" dirty="0">
                <a:latin typeface="Font Awesome 5 Free Solid" panose="02000503000000000000" pitchFamily="2" charset="0"/>
                <a:hlinkClick r:id="rId6"/>
              </a:rPr>
              <a:t></a:t>
            </a:r>
            <a:r>
              <a:rPr lang="en-US" sz="2000" dirty="0"/>
              <a:t> slowing down connections? No! It can even speed them up </a:t>
            </a:r>
            <a:r>
              <a:rPr lang="fr-FR" sz="2000" dirty="0">
                <a:latin typeface="Font Awesome 5 Free Solid" panose="02000503000000000000" pitchFamily="2" charset="0"/>
              </a:rPr>
              <a:t></a:t>
            </a:r>
            <a:endParaRPr lang="fr-FR" sz="2000" dirty="0"/>
          </a:p>
        </p:txBody>
      </p:sp>
      <p:sp>
        <p:nvSpPr>
          <p:cNvPr id="43" name="TextBox 42">
            <a:extLst>
              <a:ext uri="{FF2B5EF4-FFF2-40B4-BE49-F238E27FC236}">
                <a16:creationId xmlns:a16="http://schemas.microsoft.com/office/drawing/2014/main" id="{108895E9-8A64-4086-A8C3-9220488E2504}"/>
              </a:ext>
            </a:extLst>
          </p:cNvPr>
          <p:cNvSpPr txBox="1"/>
          <p:nvPr/>
        </p:nvSpPr>
        <p:spPr>
          <a:xfrm>
            <a:off x="7588645" y="354353"/>
            <a:ext cx="4199881" cy="3534820"/>
          </a:xfrm>
          <a:prstGeom prst="rect">
            <a:avLst/>
          </a:prstGeom>
          <a:noFill/>
        </p:spPr>
        <p:txBody>
          <a:bodyPr wrap="square" rtlCol="0">
            <a:noAutofit/>
          </a:bodyPr>
          <a:lstStyle/>
          <a:p>
            <a:pPr>
              <a:lnSpc>
                <a:spcPct val="90000"/>
              </a:lnSpc>
              <a:spcAft>
                <a:spcPts val="600"/>
              </a:spcAft>
            </a:pPr>
            <a:r>
              <a:rPr lang="fr-FR" sz="23900" dirty="0">
                <a:solidFill>
                  <a:schemeClr val="accent4">
                    <a:lumMod val="60000"/>
                    <a:lumOff val="40000"/>
                  </a:schemeClr>
                </a:solidFill>
                <a:latin typeface="Font Awesome 5 Free Solid" panose="02000503000000000000" pitchFamily="2" charset="0"/>
              </a:rPr>
              <a:t></a:t>
            </a:r>
            <a:endParaRPr lang="fr-FR" sz="23900" dirty="0"/>
          </a:p>
        </p:txBody>
      </p:sp>
      <p:pic>
        <p:nvPicPr>
          <p:cNvPr id="44" name="Picture 43" descr="Logo&#10;&#10;Description automatically generated">
            <a:extLst>
              <a:ext uri="{FF2B5EF4-FFF2-40B4-BE49-F238E27FC236}">
                <a16:creationId xmlns:a16="http://schemas.microsoft.com/office/drawing/2014/main" id="{8A391739-2E92-4923-902C-2F1F7A41E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9922" y="3103879"/>
            <a:ext cx="3769997" cy="3769997"/>
          </a:xfrm>
          <a:prstGeom prst="rect">
            <a:avLst/>
          </a:prstGeom>
        </p:spPr>
      </p:pic>
      <p:sp>
        <p:nvSpPr>
          <p:cNvPr id="42" name="TextBox 41">
            <a:extLst>
              <a:ext uri="{FF2B5EF4-FFF2-40B4-BE49-F238E27FC236}">
                <a16:creationId xmlns:a16="http://schemas.microsoft.com/office/drawing/2014/main" id="{AF86D9BE-4DA0-4018-843F-4B69E24E1FEF}"/>
              </a:ext>
            </a:extLst>
          </p:cNvPr>
          <p:cNvSpPr txBox="1"/>
          <p:nvPr/>
        </p:nvSpPr>
        <p:spPr>
          <a:xfrm>
            <a:off x="8668651" y="928029"/>
            <a:ext cx="1817588" cy="769441"/>
          </a:xfrm>
          <a:prstGeom prst="rect">
            <a:avLst/>
          </a:prstGeom>
          <a:noFill/>
        </p:spPr>
        <p:txBody>
          <a:bodyPr wrap="square" rtlCol="0">
            <a:spAutoFit/>
          </a:bodyPr>
          <a:lstStyle/>
          <a:p>
            <a:r>
              <a:rPr lang="fr-FR" sz="4400" dirty="0"/>
              <a:t>$2.39</a:t>
            </a:r>
          </a:p>
        </p:txBody>
      </p:sp>
      <p:pic>
        <p:nvPicPr>
          <p:cNvPr id="7" name="Picture 6">
            <a:extLst>
              <a:ext uri="{FF2B5EF4-FFF2-40B4-BE49-F238E27FC236}">
                <a16:creationId xmlns:a16="http://schemas.microsoft.com/office/drawing/2014/main" id="{B332DFB7-D8B8-4FBB-AB5E-E1DC75FCD8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886" y="6274498"/>
            <a:ext cx="5902788" cy="434510"/>
          </a:xfrm>
          <a:prstGeom prst="rect">
            <a:avLst/>
          </a:prstGeom>
        </p:spPr>
      </p:pic>
    </p:spTree>
    <p:extLst>
      <p:ext uri="{BB962C8B-B14F-4D97-AF65-F5344CB8AC3E}">
        <p14:creationId xmlns:p14="http://schemas.microsoft.com/office/powerpoint/2010/main" val="14934411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rgbClr val="FFFFFF"/>
                </a:solidFill>
                <a:latin typeface="+mj-lt"/>
                <a:ea typeface="+mj-ea"/>
                <a:cs typeface="+mj-cs"/>
              </a:rPr>
              <a:t>RUSVPN</a:t>
            </a:r>
            <a:r>
              <a:rPr lang="en-US" sz="3200" kern="1200" dirty="0">
                <a:solidFill>
                  <a:schemeClr val="bg1"/>
                </a:solidFill>
                <a:latin typeface="+mj-lt"/>
                <a:ea typeface="+mj-ea"/>
                <a:cs typeface="+mj-cs"/>
              </a:rPr>
              <a:t> pricing</a:t>
            </a:r>
          </a:p>
        </p:txBody>
      </p:sp>
      <p:pic>
        <p:nvPicPr>
          <p:cNvPr id="5" name="Content Placeholder 4">
            <a:extLst>
              <a:ext uri="{FF2B5EF4-FFF2-40B4-BE49-F238E27FC236}">
                <a16:creationId xmlns:a16="http://schemas.microsoft.com/office/drawing/2014/main" id="{A78129C3-D65E-4505-BB11-DE6D1C15B70F}"/>
              </a:ext>
            </a:extLst>
          </p:cNvPr>
          <p:cNvPicPr>
            <a:picLocks noGrp="1" noChangeAspect="1"/>
          </p:cNvPicPr>
          <p:nvPr>
            <p:ph idx="1"/>
          </p:nvPr>
        </p:nvPicPr>
        <p:blipFill rotWithShape="1">
          <a:blip r:embed="rId2"/>
          <a:srcRect r="10977" b="1"/>
          <a:stretch/>
        </p:blipFill>
        <p:spPr>
          <a:xfrm>
            <a:off x="2352568" y="1675227"/>
            <a:ext cx="7486864" cy="4394199"/>
          </a:xfrm>
          <a:prstGeom prst="rect">
            <a:avLst/>
          </a:prstGeom>
        </p:spPr>
      </p:pic>
    </p:spTree>
    <p:extLst>
      <p:ext uri="{BB962C8B-B14F-4D97-AF65-F5344CB8AC3E}">
        <p14:creationId xmlns:p14="http://schemas.microsoft.com/office/powerpoint/2010/main" val="89714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Ivacy</a:t>
            </a:r>
            <a:r>
              <a:rPr lang="en-US" sz="3200" kern="1200" dirty="0">
                <a:solidFill>
                  <a:schemeClr val="bg1"/>
                </a:solidFill>
                <a:latin typeface="+mj-lt"/>
                <a:ea typeface="+mj-ea"/>
                <a:cs typeface="+mj-cs"/>
              </a:rPr>
              <a:t> VPN pricing</a:t>
            </a:r>
          </a:p>
        </p:txBody>
      </p:sp>
      <p:pic>
        <p:nvPicPr>
          <p:cNvPr id="7" name="Content Placeholder 6">
            <a:extLst>
              <a:ext uri="{FF2B5EF4-FFF2-40B4-BE49-F238E27FC236}">
                <a16:creationId xmlns:a16="http://schemas.microsoft.com/office/drawing/2014/main" id="{73E6B8D7-F997-4A76-834F-A7644378D265}"/>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127631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SurfShark</a:t>
            </a:r>
            <a:r>
              <a:rPr lang="en-US" sz="3200" kern="1200" dirty="0">
                <a:solidFill>
                  <a:schemeClr val="bg1"/>
                </a:solidFill>
                <a:latin typeface="+mj-lt"/>
                <a:ea typeface="+mj-ea"/>
                <a:cs typeface="+mj-cs"/>
              </a:rPr>
              <a:t> VPN pricing</a:t>
            </a:r>
          </a:p>
        </p:txBody>
      </p:sp>
      <p:pic>
        <p:nvPicPr>
          <p:cNvPr id="6" name="Content Placeholder 5">
            <a:extLst>
              <a:ext uri="{FF2B5EF4-FFF2-40B4-BE49-F238E27FC236}">
                <a16:creationId xmlns:a16="http://schemas.microsoft.com/office/drawing/2014/main" id="{C9B241F5-3AFC-4DA6-AF98-1BF711A88A93}"/>
              </a:ext>
            </a:extLst>
          </p:cNvPr>
          <p:cNvPicPr>
            <a:picLocks noGrp="1" noChangeAspect="1"/>
          </p:cNvPicPr>
          <p:nvPr>
            <p:ph idx="1"/>
          </p:nvPr>
        </p:nvPicPr>
        <p:blipFill>
          <a:blip r:embed="rId2"/>
          <a:stretch>
            <a:fillRect/>
          </a:stretch>
        </p:blipFill>
        <p:spPr>
          <a:xfrm>
            <a:off x="1870808" y="1675227"/>
            <a:ext cx="8450384" cy="4394199"/>
          </a:xfrm>
          <a:prstGeom prst="rect">
            <a:avLst/>
          </a:prstGeom>
        </p:spPr>
      </p:pic>
    </p:spTree>
    <p:extLst>
      <p:ext uri="{BB962C8B-B14F-4D97-AF65-F5344CB8AC3E}">
        <p14:creationId xmlns:p14="http://schemas.microsoft.com/office/powerpoint/2010/main" val="280081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1AEB-0011-42A5-84D2-903A1619B1E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CyberGhost</a:t>
            </a:r>
            <a:r>
              <a:rPr lang="en-US" sz="3200" kern="1200" dirty="0">
                <a:solidFill>
                  <a:schemeClr val="bg1"/>
                </a:solidFill>
                <a:latin typeface="+mj-lt"/>
                <a:ea typeface="+mj-ea"/>
                <a:cs typeface="+mj-cs"/>
              </a:rPr>
              <a:t> VPN pricing</a:t>
            </a:r>
          </a:p>
        </p:txBody>
      </p:sp>
      <p:pic>
        <p:nvPicPr>
          <p:cNvPr id="7" name="Content Placeholder 6">
            <a:extLst>
              <a:ext uri="{FF2B5EF4-FFF2-40B4-BE49-F238E27FC236}">
                <a16:creationId xmlns:a16="http://schemas.microsoft.com/office/drawing/2014/main" id="{3EADE1F1-D7B2-4806-8E4F-F6466667443D}"/>
              </a:ext>
            </a:extLst>
          </p:cNvPr>
          <p:cNvPicPr>
            <a:picLocks noGrp="1" noChangeAspect="1"/>
          </p:cNvPicPr>
          <p:nvPr>
            <p:ph idx="1"/>
          </p:nvPr>
        </p:nvPicPr>
        <p:blipFill>
          <a:blip r:embed="rId2"/>
          <a:stretch>
            <a:fillRect/>
          </a:stretch>
        </p:blipFill>
        <p:spPr>
          <a:xfrm>
            <a:off x="1891025" y="1675227"/>
            <a:ext cx="8409949" cy="4394199"/>
          </a:xfrm>
          <a:prstGeom prst="rect">
            <a:avLst/>
          </a:prstGeom>
        </p:spPr>
      </p:pic>
    </p:spTree>
    <p:extLst>
      <p:ext uri="{BB962C8B-B14F-4D97-AF65-F5344CB8AC3E}">
        <p14:creationId xmlns:p14="http://schemas.microsoft.com/office/powerpoint/2010/main" val="3293834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3201</TotalTime>
  <Words>929</Words>
  <Application>Microsoft Office PowerPoint</Application>
  <PresentationFormat>Widescreen</PresentationFormat>
  <Paragraphs>295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Arial</vt:lpstr>
      <vt:lpstr>Font Awesome 5 Free Solid</vt:lpstr>
      <vt:lpstr>Calibri Light</vt:lpstr>
      <vt:lpstr>Office Theme</vt:lpstr>
      <vt:lpstr>What Is The Best VPN Monthly Deal?</vt:lpstr>
      <vt:lpstr>VPN Olympics  : Background</vt:lpstr>
      <vt:lpstr>VPN Olympics  : What Is The Best VPN Monthly Deal?</vt:lpstr>
      <vt:lpstr>PowerPoint Presentation</vt:lpstr>
      <vt:lpstr>Winning VPN: RUSVPN</vt:lpstr>
      <vt:lpstr>RUSVPN pricing</vt:lpstr>
      <vt:lpstr>Ivacy VPN pricing</vt:lpstr>
      <vt:lpstr>SurfShark VPN pricing</vt:lpstr>
      <vt:lpstr>CyberGhost VPN pricing</vt:lpstr>
      <vt:lpstr>OVPN pricing</vt:lpstr>
      <vt:lpstr>SaferVPN pricing</vt:lpstr>
      <vt:lpstr>VyprVPN pricing</vt:lpstr>
      <vt:lpstr>TunnelBear pricing</vt:lpstr>
      <vt:lpstr>NordVPN pricing</vt:lpstr>
      <vt:lpstr>PureVPN pricing</vt:lpstr>
      <vt:lpstr>VPN Proxy Master pricing</vt:lpstr>
      <vt:lpstr>Avira Phantom VPN PRO pricing</vt:lpstr>
      <vt:lpstr>BullGuard VPN pricing</vt:lpstr>
      <vt:lpstr>Proton VPN pricing</vt:lpstr>
      <vt:lpstr>Hide.me pricing</vt:lpstr>
      <vt:lpstr>ExpressVPN pricing</vt:lpstr>
      <vt:lpstr>Betternet pricing</vt:lpstr>
      <vt:lpstr>Avast SecureLine VPN pricing</vt:lpstr>
      <vt:lpstr>AVG Secure VPN pricing</vt:lpstr>
      <vt:lpstr>Best VPN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bstvpn.com</dc:creator>
  <cp:keywords>CDN, Cloud VPS, Ezoic, Interserver, content delivery, olympics, comparison</cp:keywords>
  <cp:lastModifiedBy>Michel Pinson</cp:lastModifiedBy>
  <cp:revision>90</cp:revision>
  <dcterms:created xsi:type="dcterms:W3CDTF">2021-02-12T09:13:52Z</dcterms:created>
  <dcterms:modified xsi:type="dcterms:W3CDTF">2021-03-06T08:59:31Z</dcterms:modified>
  <cp:category>Comparison</cp:category>
</cp:coreProperties>
</file>